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Average"/>
      <p:regular r:id="rId38"/>
    </p:embeddedFont>
    <p:embeddedFont>
      <p:font typeface="Lexend"/>
      <p:regular r:id="rId39"/>
      <p:bold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8819CB-4337-44D5-A4A6-F58233051EF8}">
  <a:tblStyle styleId="{098819CB-4337-44D5-A4A6-F58233051E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4.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Lexend-regular.fntdata"/><Relationship Id="rId16" Type="http://schemas.openxmlformats.org/officeDocument/2006/relationships/slide" Target="slides/slide10.xml"/><Relationship Id="rId38" Type="http://schemas.openxmlformats.org/officeDocument/2006/relationships/font" Target="fonts/Averag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¡Hola a todos! Bienvenidos a </a:t>
            </a:r>
            <a:r>
              <a:rPr lang="es"/>
              <a:t>está</a:t>
            </a:r>
            <a:r>
              <a:rPr lang="es"/>
              <a:t> ponencia de “Implantes Web, conoce a tu enemigo y defiendete!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e49dbeb33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e49dbeb3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lo mismo ocurre en ASP NET o derivados. Aquí un ejemplo utilizando el método “Start()” de la clase Process (incluida en System.Diagnostics, que viene incluida en cualquier versión de .NET, disponible y lista para ser usada).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b5f3da98c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fb5f3da9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hemos visto, independientemente del lenguaje, existe funciones “nativas” que pueden ser “mal-usadas” para ganar acceso al sistema mediante la explotación de una vulnerabilidad previa. Y remarco lo de “mal-usadas” porque si bien, es el componente fundamental de una webshell, también hay usos </a:t>
            </a:r>
            <a:r>
              <a:rPr lang="es"/>
              <a:t>legítimos</a:t>
            </a:r>
            <a:r>
              <a:rPr lang="es"/>
              <a:t> que justifican el que se encuentren disponibles en muchos entornos empresariales.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 obstante, donde quiero centrar la atención es en lo que yo llamo “ejecutor” (executor). Tanto a nivel ofensivo como defensivo, debemos saber que la pieza central de cualquier webshell es aquella funcionalidad que posibilita la ejecución. A continuación os dejo una pequeña tabla donde se pueden ver los ejecutores más </a:t>
            </a:r>
            <a:r>
              <a:rPr lang="es"/>
              <a:t>típicos</a:t>
            </a:r>
            <a:r>
              <a:rPr lang="es"/>
              <a:t> sobre las tecnologías más utilizadas en aplicaciones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Como se ha podido ver anteriormente, un atacante, que ha conseguido ejecutar código arbitrario, puede abusar de estas funciones para ejecutar comandos del sistema y extender así su compromiso.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c2bd2fa7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c2bd2fa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entonces… ¿qué opciones tiene el defensor para combatir está amenaza? Pues, obviamente, las configuraciones dependerán de la tecnología en uso. No obstante, podemos definir algunas contramedidas generales que, aun siendo algo b</a:t>
            </a:r>
            <a:r>
              <a:rPr lang="es"/>
              <a:t>ásicas, limitan mayoritariamente estos vectores de ataque.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Restringir y auditar las subidas de archivos, algo básico pero seguimos encontrando aplicaciones web con subidas de archivos arbitrarias.</a:t>
            </a:r>
            <a:endParaRPr/>
          </a:p>
          <a:p>
            <a:pPr indent="0" lvl="0" marL="0" rtl="0" algn="l">
              <a:spcBef>
                <a:spcPts val="0"/>
              </a:spcBef>
              <a:spcAft>
                <a:spcPts val="0"/>
              </a:spcAft>
              <a:buNone/>
            </a:pPr>
            <a:r>
              <a:rPr lang="es"/>
              <a:t>También es importante la configuración adecuada de los permisos sobre ciertos directorios de la aplicación. Si no puedes escribir la webshell, dificilmente podrás conseguir ejecución.</a:t>
            </a:r>
            <a:endParaRPr/>
          </a:p>
          <a:p>
            <a:pPr indent="0" lvl="0" marL="0" rtl="0" algn="l">
              <a:spcBef>
                <a:spcPts val="0"/>
              </a:spcBef>
              <a:spcAft>
                <a:spcPts val="0"/>
              </a:spcAft>
              <a:buNone/>
            </a:pPr>
            <a:r>
              <a:rPr lang="es"/>
              <a:t>Limitar los privilegios de los usuarios que corren estas aplicaciones también es una gran contramedida, ya que muchas veces se busca la explotación vía web, porque es posible abusar de estas identidades y escalar privilegios localmente.</a:t>
            </a:r>
            <a:endParaRPr/>
          </a:p>
          <a:p>
            <a:pPr indent="0" lvl="0" marL="0" rtl="0" algn="l">
              <a:spcBef>
                <a:spcPts val="0"/>
              </a:spcBef>
              <a:spcAft>
                <a:spcPts val="0"/>
              </a:spcAft>
              <a:buNone/>
            </a:pPr>
            <a:r>
              <a:rPr lang="es"/>
              <a:t>Además de llevar una estrategia de monitorización, que puede servir a modo de “chivato” para alertar sobre apariciones de archivos sospechosos.</a:t>
            </a:r>
            <a:endParaRPr/>
          </a:p>
          <a:p>
            <a:pPr indent="0" lvl="0" marL="0" rtl="0" algn="l">
              <a:spcBef>
                <a:spcPts val="0"/>
              </a:spcBef>
              <a:spcAft>
                <a:spcPts val="0"/>
              </a:spcAft>
              <a:buNone/>
            </a:pPr>
            <a:r>
              <a:rPr lang="es"/>
              <a:t>Finalmente, migrar hacia nuevas tecnologías, suele dificultar la explotación de estas técnicas, ya que con el tiempo, se van introduciendo nuevas medidas de seguridad que ya vienen por defecto en los frameworks y cms.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e49dbeb33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e49dbeb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Aun as</a:t>
            </a:r>
            <a:r>
              <a:rPr lang="es"/>
              <a:t>í, es posible precisar un poquito más acerca de algunas contramedidas específicas para cada tecnología.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 ejemplo, en aplicaciones PHP podemos definir las conocidas como “disabled_functions”. Se trata de una directiva que se define en la configuración de PHP donde se indica una “blacklist” de funciones que se debe bloquear su ejecución. Definiendo una lista como la que vemos a continuación impedimos la ejecución de comandos desde la webshell.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e49dbeb33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e49dbeb3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obstante siempre habrá mentes brillantes que serán capaces de encontrar “evasiones” a estas configuraciones. Como por ejemplo, con la herramienta “Chankro” desarrollada por Juan Manuel Fernandez (XC3LL) que permite abusar de la función de PHP “mail()” junto con la técnica de LD_PRELOAD para conseguir evadir </a:t>
            </a:r>
            <a:r>
              <a:rPr lang="es"/>
              <a:t>está</a:t>
            </a:r>
            <a:r>
              <a:rPr lang="es"/>
              <a:t> configuración en entornos Linux.</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e49dbeb33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fe49dbeb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Incluso en otra investigación donde demostró </a:t>
            </a:r>
            <a:r>
              <a:rPr lang="es"/>
              <a:t>cómo, </a:t>
            </a:r>
            <a:r>
              <a:rPr lang="es"/>
              <a:t>explotando una vulnerabilidad conocida como “Use-After-Free” (UAF) en el propio lenguaje PHP, podía acabar evadiendo </a:t>
            </a:r>
            <a:r>
              <a:rPr lang="es"/>
              <a:t>está</a:t>
            </a:r>
            <a:r>
              <a:rPr lang="es"/>
              <a:t> restricción al localizar las direcciones de las funciones en memoria e invocarlas directamente.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Con esto no pretendo desestimar los esfuerzos del defensor por hacer bien su trabajo, al contrario, pretendo mostrar una realidad y es que “no existe la solución perfecta”. El atacante siempre conseguirá dar una vuelta de tuerca para evadir las defensas, o sortear las configuraciones. Lo importante </a:t>
            </a:r>
            <a:r>
              <a:rPr lang="es"/>
              <a:t>está</a:t>
            </a:r>
            <a:r>
              <a:rPr lang="es"/>
              <a:t> en establecer las configuraciones necesarias para evitar, en la medida de lo posible, estas brechas de seguridad.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0747d0bd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00747d0b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el caso de JSP (y aplicaciones web en Java), la tarea se complica bastante: tenemos opciones como definir pol</a:t>
            </a:r>
            <a:r>
              <a:rPr lang="es"/>
              <a:t>íticas de seguridad en Java pero, en mi experiencia, no he visto un mecanismo fácil de hacer que se integren bien con ciertas aplicaciones. Una alternativa es utilizar herramientas como AppArmor o SeLinux, y crear políticas de restricción de ejecución. De </a:t>
            </a:r>
            <a:r>
              <a:rPr lang="es"/>
              <a:t>está</a:t>
            </a:r>
            <a:r>
              <a:rPr lang="es"/>
              <a:t> forma podemos evitar que, desde el usuario del servicio web, se tenga acceso a los comandos del sistema.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0747d0bd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00747d0bd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Finalmente en aplicaciones .NET, </a:t>
            </a:r>
            <a:r>
              <a:rPr lang="es"/>
              <a:t>centrándonos</a:t>
            </a:r>
            <a:r>
              <a:rPr lang="es"/>
              <a:t> en aquellas que corren sobre sistemas Windows, la solución más sencilla es configurar unas políticas de AppLocker para bloquear la ejecución de comandos. AppLocker, para los que no lo conozcan, es una tecnología (desarrollada por Microsoft), que permite gestionar políticas de ejecución sobre sistemas Windows. De </a:t>
            </a:r>
            <a:r>
              <a:rPr lang="es"/>
              <a:t>está</a:t>
            </a:r>
            <a:r>
              <a:rPr lang="es"/>
              <a:t> forma, a través de un archivo de configuración podemos controlar que aplicaciones y archivos pueden ejecutar los usuarios. Es una herramienta gratuita y la puedes encontrar en la mayoría de versiones de Windows. La siguiente imagen define un ejemplo (parcial) de una política que impide al usuario del servicio web (AppPool Identity) ejecutar cualquier binario/archivo del sistema, con algunas excepciones).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0747d0bdd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0747d0b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 aplicar una configuración como </a:t>
            </a:r>
            <a:r>
              <a:rPr lang="es"/>
              <a:t>está</a:t>
            </a:r>
            <a:r>
              <a:rPr lang="es"/>
              <a:t>, se consigue que, un atacante que ha sido capaz de desplegar una webshell, no sea capaz de ejecutar comandos del sistema o </a:t>
            </a:r>
            <a:r>
              <a:rPr lang="es"/>
              <a:t>esté</a:t>
            </a:r>
            <a:r>
              <a:rPr lang="es"/>
              <a:t> restringido a los binarios/archivos que el administrador haya definido. </a:t>
            </a:r>
            <a:r>
              <a:rPr lang="es"/>
              <a:t>Está</a:t>
            </a:r>
            <a:r>
              <a:rPr lang="es"/>
              <a:t> es una imagen de un reto que preparé para el congreso Hc0n del año pasado donde se pone un entorno con una configuración restrictiva y hay que “evadirla”.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Lo cual me viene de perlas para lanzar la siguiente pregunta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0747d0bdd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0747d0bd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webshell </a:t>
            </a:r>
            <a:r>
              <a:rPr lang="es"/>
              <a:t>está</a:t>
            </a:r>
            <a:r>
              <a:rPr lang="es"/>
              <a:t> limitada a la ejecución de comandos? Pues la respuesta es que NO. ¿Y esto por qué? Pues porque como bien hemos mostrado, la ejecución de un comando es propiciada por una función nativa del lenguaje que se utiliza desde el implante. Por tanto, lo que “técnicamente” tenemos cuando desplegamos una webshell es “ejecución de código arbitrario” en el servidor, o lo que se conoce como “RCE”.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Y realmente el atacante no tiene </a:t>
            </a:r>
            <a:r>
              <a:rPr lang="es"/>
              <a:t>porqué</a:t>
            </a:r>
            <a:r>
              <a:rPr lang="es"/>
              <a:t> ejecutar comandos. No necesita ejecutar un “cat” de un archivo para leer su contenido, puede utilizar una función del lenguaje para obtener la misma información.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0c2bd2fa73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0c2bd2fa7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Antes de nada, me gustar</a:t>
            </a:r>
            <a:r>
              <a:rPr lang="es"/>
              <a:t>ía presentarme: soy Raul Caro Teixido, en la comunidad se me conoce como “Secu”. Soy “ex” analista de Red Team, actualmente más en Pentesting y algo que nunca abandono es la programación. Trabajo como Offensive Security Engineer en Telefonica Tech. Y puede que alguno me conozca por alguno de mis dos proyectos más destacados: por un lado, Mística, una herramienta para realizar canales encubiertos sobre distintos protocolos de aplicación que presentamos junto con mi compañero Charlie en BlackHat Arsenal en 2020; o Kraken, una herramienta de post explotación web que presenté este año en Defcon DemoLabs. También he tenido la fortuna de poder presentar en congresos como Bitup Alicante, Navaja Negra Hc0n, EuskalHack y… hoy en las jornadas STIC del CCN CERT. Finalmente, os dejo por ahi mi Github y mi Twitter por si quereis seguir mi trabajo o consultarme alguna cosa. Dicho esto… ¡comencemos!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0747d0bdd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0747d0bd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 hecho, él atacante “un poco espabilado” probablemente no ejecute ningún comando, ya que es un comportamiento que detectan algunas soluciones de seguridad como los EDRs. Y algunos de estos productos recopilan gran cantidad de información a través de su telemetría. En la siguiente imagen podemos ver como este EDR ha detectado la ejecución de una webshell donde se intentaba leer el archivo PASSWD del sistema (posiblemente como intento de identificación de usuarios).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0747d0bdd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00747d0bd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Entonces… ¿qué herramientas existen para abusar de una ejecución de código arbitraria?</a:t>
            </a:r>
            <a:r>
              <a:rPr lang="es">
                <a:solidFill>
                  <a:schemeClr val="dk1"/>
                </a:solidFill>
              </a:rPr>
              <a:t>… Pues </a:t>
            </a:r>
            <a:r>
              <a:rPr lang="es">
                <a:solidFill>
                  <a:schemeClr val="dk1"/>
                </a:solidFill>
              </a:rPr>
              <a:t>aquí</a:t>
            </a:r>
            <a:r>
              <a:rPr lang="es">
                <a:solidFill>
                  <a:schemeClr val="dk1"/>
                </a:solidFill>
              </a:rPr>
              <a:t> os presento a… Kraken, una herramienta que permite interactuar sobre las 3 tecnologías web más utilizadas: PHP, Java y ASP NET. Con aproximadamente más de 2 años de desarrollo, la presenté en Hc0n (Madrid) y también en Defcon (Las Vegas). Y a continuación, la utilizaremos para ver todo el potencial que se le puede sacar a un implante web.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0747d0bdd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00747d0bd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Entonces… ¿qué hace a Kraken diferente a otras herramientas? En primer lugar, Kraken sigue el principio de “no ejecución de comandos del sistema”. Es decir, lo que veíamos de las formas de “detectar o bloquear” webshells a partir de </a:t>
            </a:r>
            <a:r>
              <a:rPr lang="es">
                <a:solidFill>
                  <a:schemeClr val="dk1"/>
                </a:solidFill>
              </a:rPr>
              <a:t>está</a:t>
            </a:r>
            <a:r>
              <a:rPr lang="es">
                <a:solidFill>
                  <a:schemeClr val="dk1"/>
                </a:solidFill>
              </a:rPr>
              <a:t> ejecución, Kraken, por defecto, lo evade. En segundo lugar, Kraken </a:t>
            </a:r>
            <a:r>
              <a:rPr lang="es">
                <a:solidFill>
                  <a:schemeClr val="dk1"/>
                </a:solidFill>
              </a:rPr>
              <a:t>está</a:t>
            </a:r>
            <a:r>
              <a:rPr lang="es">
                <a:solidFill>
                  <a:schemeClr val="dk1"/>
                </a:solidFill>
              </a:rPr>
              <a:t> centrado en la “evasión de defensas”, es decir, se prioriza la seguridad operacional por encima de otras funcionalidades. Por eso </a:t>
            </a:r>
            <a:r>
              <a:rPr lang="es">
                <a:solidFill>
                  <a:schemeClr val="dk1"/>
                </a:solidFill>
              </a:rPr>
              <a:t>veréis</a:t>
            </a:r>
            <a:r>
              <a:rPr lang="es">
                <a:solidFill>
                  <a:schemeClr val="dk1"/>
                </a:solidFill>
              </a:rPr>
              <a:t> que existen muchos módulos sencillos, con acciones muy </a:t>
            </a:r>
            <a:r>
              <a:rPr lang="es">
                <a:solidFill>
                  <a:schemeClr val="dk1"/>
                </a:solidFill>
              </a:rPr>
              <a:t>específicas</a:t>
            </a:r>
            <a:r>
              <a:rPr lang="es">
                <a:solidFill>
                  <a:schemeClr val="dk1"/>
                </a:solidFill>
              </a:rPr>
              <a:t> que son los que se recomienda utilizar antes que otros que pueden ser “detectados”. Se sigue una estructura de nombres en los </a:t>
            </a:r>
            <a:r>
              <a:rPr lang="es">
                <a:solidFill>
                  <a:schemeClr val="dk1"/>
                </a:solidFill>
              </a:rPr>
              <a:t>módulos</a:t>
            </a:r>
            <a:r>
              <a:rPr lang="es">
                <a:solidFill>
                  <a:schemeClr val="dk1"/>
                </a:solidFill>
              </a:rPr>
              <a:t> que garantiza el multi-versionado así como la retrocompatibilidad. Kraken tiene soporte para PHP, JSP y ASP NET, y dispone de un cliente de operación en Python que funciona para cualquier sistema operativo. Y no solo eso… </a:t>
            </a:r>
            <a:r>
              <a:rPr lang="es">
                <a:solidFill>
                  <a:schemeClr val="dk1"/>
                </a:solidFill>
              </a:rPr>
              <a:t>Os voy a hablar de 4 funcionalidades claves que dispone Kraken y que muestran de una forma muy directa, el impacto que puede tener la ejecución de código arbitraria.</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89dc213db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89dc213d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En primer lugar, Kraken reimplementa la funcionalidad básica de ciertos comandos del sistema. Esto permite que, ese primer punto de contacto con el sistema comprometido se haga de la forma más silenciosa posible. Un ejemplo de </a:t>
            </a:r>
            <a:r>
              <a:rPr lang="es">
                <a:solidFill>
                  <a:schemeClr val="dk1"/>
                </a:solidFill>
              </a:rPr>
              <a:t>esto son estas dos imágenes: la primera, se trata de una comparación entre un listado de directorios desde Kraken vs la ejecución de un “ls” tradicional en Unix. La información que podemos recopilar es la misma, una desde código y otra por medio de comandos. Y también, en ciertas condiciones, por ejemplo en Linux tenemos la capacidad de reconstruir ciertos comandos como “ps” aprovechando la filosofía de “todo es un archivo”. En este caso, tras un procesamiento del /proc, podemos formar la salida al uso de lo que obtendríamos al lanzar un “ps aux” (pero sin la ejecución).</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0747d0bdd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0747d0b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Otra técnica que puede darse, ocurre cuando el contexto de ejecución se da bajo cuentas de servicio en sistemas Windows. Estas cuentas, disponen de una serie de privilegios que pueden ser mal-utilizados para conseguir suplantar a la cuenta del sistema y conseguir una elevación local. </a:t>
            </a:r>
            <a:r>
              <a:rPr lang="es">
                <a:solidFill>
                  <a:schemeClr val="dk1"/>
                </a:solidFill>
              </a:rPr>
              <a:t>En ocasiones los atacantes buscarán estos servicios web a fin de encontrar vulnerabilidades y escalar rápidamente.</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9d16c0d2a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9d16c0d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Aquí un ejemplo de cómo escalamos del servicio web del IIS a NT AUTHORITY SYSTEM.</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89dc213db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89dc213d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Y, además disponemos de la capacidad de suplantar otros contextos de seguridad (tanto locales como de dominio). Esto puede darse a través del filtrado o “leak” de handles de primary tokens. Gracias a </a:t>
            </a:r>
            <a:r>
              <a:rPr lang="es">
                <a:solidFill>
                  <a:schemeClr val="dk1"/>
                </a:solidFill>
              </a:rPr>
              <a:t>está</a:t>
            </a:r>
            <a:r>
              <a:rPr lang="es">
                <a:solidFill>
                  <a:schemeClr val="dk1"/>
                </a:solidFill>
              </a:rPr>
              <a:t> técnica podemos suplantar a usuarios locales o del dominio desde el propio implante de Kraken y conseguir que la ejecución de código se produzca con dicha identidad (y con sus privilegios). Esto abre la puerta a un montón de técnicas de movimiento lateral, acceso a credenciales, etc. Puedes leer más acerca de </a:t>
            </a:r>
            <a:r>
              <a:rPr lang="es">
                <a:solidFill>
                  <a:schemeClr val="dk1"/>
                </a:solidFill>
              </a:rPr>
              <a:t>está</a:t>
            </a:r>
            <a:r>
              <a:rPr lang="es">
                <a:solidFill>
                  <a:schemeClr val="dk1"/>
                </a:solidFill>
              </a:rPr>
              <a:t> técnica en el post que publicó mi compañero Kurosh en el blog de Tarlogic (os dejo el enlace por aqui).</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89dc213db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89dc213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Y además, la tecnología de ASP NET nos permite que, si el abanico de herramientas del propio lenguaje se nos queda corto, podemos invocar a funcionalidades de código no-administrador (por ejemplo la WinAPI) a través de P/Invoke. </a:t>
            </a:r>
            <a:r>
              <a:rPr lang="es">
                <a:solidFill>
                  <a:schemeClr val="dk1"/>
                </a:solidFill>
              </a:rPr>
              <a:t>Está</a:t>
            </a:r>
            <a:r>
              <a:rPr lang="es">
                <a:solidFill>
                  <a:schemeClr val="dk1"/>
                </a:solidFill>
              </a:rPr>
              <a:t> funcionalidad permitirá que podamos alcanzar las mismas capacidades que tiene un implante de C2 como Cobaltstrike, Sliver o Havoc, pero desde nuestro propio implante web.</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0747d0bdd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0747d0bd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Por otro lado, ¿cómo realiza Kraken la carga de estos módulos? Pues basicamente hace uso de un elemento fundamental, que es el “ejecutor”. Este se trata de una función en el lenguaje que permite interpretar el código del módulo y ejecutarlo. Digamos que es la pura definición del concepto “RCE”. Por ejemplificarlo brevemente, la función “eval” de PHP recibe una cadena de texto que procederá a interpretarla y ejecutarla (esperando que sea código PHP válido). Estas funcionalidades nos permiten despegar los módulos del agente y utilizar este agente como un “cargador y ejecutor de código”. Esa es la idea de la herramienta (</a:t>
            </a:r>
            <a:r>
              <a:rPr lang="es">
                <a:solidFill>
                  <a:schemeClr val="dk1"/>
                </a:solidFill>
              </a:rPr>
              <a:t>básicamente</a:t>
            </a:r>
            <a:r>
              <a:rPr lang="es">
                <a:solidFill>
                  <a:schemeClr val="dk1"/>
                </a:solidFill>
              </a:rPr>
              <a:t> la misma operación que hacen los agentes de C2 modernos como Cobaltstrike, Sliver, Havoc, etc).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Y considero que es importante tener fichadas estas funciones, ya que serían las precursoras de una ejecución de código arbitraria. Por tanto, no se deben dejar fuera del radar.</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c2bd2fa73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0c2bd2fa7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Y entonces… ¿qué nos queda para combatir herramientas como Kraken? Pues, tenemos muchas soluciones que podemos aplicar</a:t>
            </a:r>
            <a:r>
              <a:rPr lang="es">
                <a:solidFill>
                  <a:schemeClr val="dk1"/>
                </a:solidFill>
              </a:rPr>
              <a:t> (quizás no)</a:t>
            </a:r>
            <a:r>
              <a:rPr lang="es">
                <a:solidFill>
                  <a:schemeClr val="dk1"/>
                </a:solidFill>
              </a:rPr>
              <a:t> para bloquear el uso de estas herramientas, pero si dificultar mucho el proceso de explotación. En primer lugar, aplicar las contramedidas que hemos indicado previamente para las webshells. Por otro lado, también considero fundamental aplicar el modelo de Tiers y evitar utilizar usuarios demasiado privilegiados para acceder a recursos que no deben (con esto cortamos las vias de movimiento lateral). Configurar soluciones de seguridad como los EDR y definir reglas en base a ciertos eventos de telemetría. En la medida de lo posible, desplegar las aplicaciones en contenedores de Docker, entornos distro-less y aplicar medidas de hardenización para complicar la post-explotación.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Ah… y lo más importante… ¡Realizar un inventario de activos! Saber lo que tenemos y mantenerlo monitorizado/controlado.</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 primero de todo… ¿por qué estoy aquí? ¿cuál es el objetivo de </a:t>
            </a:r>
            <a:r>
              <a:rPr lang="es"/>
              <a:t>está charla? Pues, basicamente, hoy os vengo a hablar de mi experiencia con lo que son “los implantes web”. La idea es explicaros en qué consisten, qué tipos hay, el uso que se le suele dar desde el punto de vista ofensivo y… sobretodo: estrategias defensivas para “detectarlos” y “protegerse” (en la media de lo posible).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Ah y antes de comenzar, un pequeño recordatorio: veremos algunos conceptos técnicos en la charla, pero mi objetivo es que sea perfectamente entendible para cualquier perfil. Así que no os asusteis que la he preparado con cariño.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para despedirme, os dejo una pequeña reflexi</a:t>
            </a:r>
            <a:r>
              <a:rPr lang="es"/>
              <a:t>ón que me gustaría que tuvierais en mente: “No existe la solución perfecta, la clave reside en mejorar y en dificultar suficiente el camino al atacante”. Poco a poco ir definiendo políticas, mejorando la seguridad y construyendo un entorno mucho más seguro y eficaz.</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c2bd2fa73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0c2bd2fa7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Muchas gracias por escucharme y si alguien tiene alguna pregunta… este es el momento!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fb4a6372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fb4a6372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bueno, tras </a:t>
            </a:r>
            <a:r>
              <a:rPr lang="es"/>
              <a:t>está</a:t>
            </a:r>
            <a:r>
              <a:rPr lang="es"/>
              <a:t> pequeña cuña filosófica, vamos a meternos al tema. La primera duda que te surgirá es… “¿Qué es un implante web? Pues, tras pensar detenidamente, se me ocurrió una defición (a mi parecer), bastante acerta: “un implante web se trata de una herramienta de post-explotación que se utiliza bajo el contexto de un servicio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Y obviamente, </a:t>
            </a:r>
            <a:r>
              <a:rPr lang="es"/>
              <a:t>está</a:t>
            </a:r>
            <a:r>
              <a:rPr lang="es"/>
              <a:t> definición incluye un bastante cosas que, en principio, no lo clasificaríamos como tal, pero luego entraremos en detalle y veremos la esencia de </a:t>
            </a:r>
            <a:r>
              <a:rPr lang="es"/>
              <a:t>está</a:t>
            </a:r>
            <a:r>
              <a:rPr lang="es"/>
              <a:t> clasificación.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Paralelamente, un tema que me gusta mucho ejemplificar, para empezar a ahondar un poco en el concepto, es exponer las distintas fases de la post-explotación desde un implante web:</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Comenzando por una subida de archivos sin restricción (fase de infección o despliegue).</a:t>
            </a:r>
            <a:endParaRPr/>
          </a:p>
          <a:p>
            <a:pPr indent="-317500" lvl="0" marL="457200" rtl="0" algn="l">
              <a:spcBef>
                <a:spcPts val="0"/>
              </a:spcBef>
              <a:spcAft>
                <a:spcPts val="0"/>
              </a:spcAft>
              <a:buSzPts val="1400"/>
              <a:buChar char="-"/>
            </a:pPr>
            <a:r>
              <a:rPr lang="es"/>
              <a:t>Ganamos acceso inicial al sistema afectado (conseguimos ejecución), y a su vez mantenemos este acceso (como medida de persistencia).</a:t>
            </a:r>
            <a:endParaRPr/>
          </a:p>
          <a:p>
            <a:pPr indent="-317500" lvl="0" marL="457200" rtl="0" algn="l">
              <a:spcBef>
                <a:spcPts val="0"/>
              </a:spcBef>
              <a:spcAft>
                <a:spcPts val="0"/>
              </a:spcAft>
              <a:buSzPts val="1400"/>
              <a:buChar char="-"/>
            </a:pPr>
            <a:r>
              <a:rPr lang="es"/>
              <a:t>¿Y qué opciones tenemos después? Pues las que queramos: elevación de privilegios, robo de credenciales, movimiento lateral…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fb4a63724f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fb4a63724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técnicas las tenemos claras, pero vamos a ponerles nombres y apellidos: ¿Qué tipos de “implantes” / “herramientas” o “</a:t>
            </a:r>
            <a:r>
              <a:rPr lang="es"/>
              <a:t>técnicas</a:t>
            </a:r>
            <a:r>
              <a:rPr lang="es"/>
              <a:t>” conocemos?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Webshells: herramientas con las que conseguimos ejecución.</a:t>
            </a:r>
            <a:endParaRPr/>
          </a:p>
          <a:p>
            <a:pPr indent="-317500" lvl="0" marL="457200" rtl="0" algn="l">
              <a:spcBef>
                <a:spcPts val="0"/>
              </a:spcBef>
              <a:spcAft>
                <a:spcPts val="0"/>
              </a:spcAft>
              <a:buSzPts val="1400"/>
              <a:buChar char="-"/>
            </a:pPr>
            <a:r>
              <a:rPr lang="es"/>
              <a:t>Herramientas de tunelización: con ellas podemos crear tuneles y realizar un “pivoting” o salto entre redes.</a:t>
            </a:r>
            <a:endParaRPr/>
          </a:p>
          <a:p>
            <a:pPr indent="-317500" lvl="0" marL="457200" rtl="0" algn="l">
              <a:spcBef>
                <a:spcPts val="0"/>
              </a:spcBef>
              <a:spcAft>
                <a:spcPts val="0"/>
              </a:spcAft>
              <a:buSzPts val="1400"/>
              <a:buChar char="-"/>
            </a:pPr>
            <a:r>
              <a:rPr lang="es"/>
              <a:t>Memory Horses: vendrían a ser una “webshell que no </a:t>
            </a:r>
            <a:r>
              <a:rPr lang="es"/>
              <a:t>está</a:t>
            </a:r>
            <a:r>
              <a:rPr lang="es"/>
              <a:t> ligada a un archivo, sino que reside en la memoria del proceso”.</a:t>
            </a:r>
            <a:endParaRPr/>
          </a:p>
          <a:p>
            <a:pPr indent="-317500" lvl="0" marL="457200" rtl="0" algn="l">
              <a:spcBef>
                <a:spcPts val="0"/>
              </a:spcBef>
              <a:spcAft>
                <a:spcPts val="0"/>
              </a:spcAft>
              <a:buSzPts val="1400"/>
              <a:buChar char="-"/>
            </a:pPr>
            <a:r>
              <a:rPr lang="es"/>
              <a:t>SSTI, Deserializaciones: aprovechando vulnerabilidades que nos permitan llegar a ejecutar código arbitrario.</a:t>
            </a:r>
            <a:endParaRPr/>
          </a:p>
          <a:p>
            <a:pPr indent="-317500" lvl="0" marL="457200" rtl="0" algn="l">
              <a:spcBef>
                <a:spcPts val="0"/>
              </a:spcBef>
              <a:spcAft>
                <a:spcPts val="0"/>
              </a:spcAft>
              <a:buSzPts val="1400"/>
              <a:buChar char="-"/>
            </a:pPr>
            <a:r>
              <a:rPr lang="es"/>
              <a:t>Y… los olvidados: módulos de WAF, módulos de servidor web que pueden ser utilizados como puertas traseras infectando al servicio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Hablaremos de algunos de ellos durante </a:t>
            </a:r>
            <a:r>
              <a:rPr lang="es"/>
              <a:t>está</a:t>
            </a:r>
            <a:r>
              <a:rPr lang="es"/>
              <a:t> charla, no puedo entrar en detalle todo lo que me gustaría pero espero que sirva como punto de partida para darlos a conocer.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b5f3da98c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b5f3da9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Comenzamos por el más común: ¿Qué es una webshell? Bueno, atendiendo a la etimología de la palabra, la </a:t>
            </a:r>
            <a:r>
              <a:rPr lang="es"/>
              <a:t>podríamos</a:t>
            </a:r>
            <a:r>
              <a:rPr lang="es"/>
              <a:t> definir como una “consola de comandos sobre una web”. Es decir, una pieza de código que permite ejecutar comandos del sistema. Si </a:t>
            </a:r>
            <a:r>
              <a:rPr lang="es"/>
              <a:t>nos llevamos está idea a código podemos ver algo así como el siguiente ejemplo: un código extremadamente sencillo en PHP que recibirá el comando por un parámetro GET, lo ejecutará mediante la función nativa “system” y retornará el output en la propia respuesta.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b5f3da98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b5f3da98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Posicionando </a:t>
            </a:r>
            <a:r>
              <a:rPr lang="es"/>
              <a:t>está</a:t>
            </a:r>
            <a:r>
              <a:rPr lang="es"/>
              <a:t> pieza de código en una aplicación web PHP, con una configuración </a:t>
            </a:r>
            <a:r>
              <a:rPr lang="es"/>
              <a:t>estándar</a:t>
            </a:r>
            <a:r>
              <a:rPr lang="es"/>
              <a:t>, el script se ejecuta posibilitando la ejecución.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c1c47f01a_2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c1c47f01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Claro, y alguien posiblemente se preguntará: “¿Pero… como puede darse </a:t>
            </a:r>
            <a:r>
              <a:rPr lang="es"/>
              <a:t>está</a:t>
            </a:r>
            <a:r>
              <a:rPr lang="es"/>
              <a:t> condición tan facilmente? Pues, en este caso, porque existe una función “nativa” del lenguaje PHP, que viene habilitada por defecto, que permite ejecutar comandos del sistema en el servidor donde corre la aplicación. Podemos consultar la documentación oficial de PHP para obtener más detalle acerca de </a:t>
            </a:r>
            <a:r>
              <a:rPr lang="es"/>
              <a:t>está</a:t>
            </a:r>
            <a:r>
              <a:rPr lang="es"/>
              <a:t> función que, por cierto, no es la única. Existe un apartado de “Funciones de ejecución de programas” donde podemos encontrar otras funciones que permiten la ejecución de comandos del sistema a través de funcionalidades del propio lenguaje.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b5f3da98c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b5f3da98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esto no es exclusivo de PHP, ocurre lo mismo en otros lenguajes. Por ejemplo, en Java (o Java Server Pages), disponemos de funciones como el método “exec()” de la clase Process, que nos permite llamar a comandos del sistema.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learn.microsoft.com/es-es/dotnet/api/system.diagnostics.process.start?view=net-8.0" TargetMode="External"/><Relationship Id="rId4" Type="http://schemas.openxmlformats.org/officeDocument/2006/relationships/image" Target="../media/image44.png"/><Relationship Id="rId5" Type="http://schemas.openxmlformats.org/officeDocument/2006/relationships/image" Target="../media/image20.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hyperlink" Target="https://github.com/TarlogicSecurity/Chankro" TargetMode="External"/><Relationship Id="rId6" Type="http://schemas.openxmlformats.org/officeDocument/2006/relationships/image" Target="../media/image32.png"/><Relationship Id="rId7"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x-c3ll.github.io/posts/2020/02/09/UAF-PHP-disable_functions.html" TargetMode="External"/><Relationship Id="rId4" Type="http://schemas.openxmlformats.org/officeDocument/2006/relationships/image" Target="../media/image18.png"/><Relationship Id="rId5" Type="http://schemas.openxmlformats.org/officeDocument/2006/relationships/image" Target="../media/image40.png"/><Relationship Id="rId6"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hyperlink" Target="https://makemalware.com/posts/squid-game-ctf/#challenge-2---dalgona-candy" TargetMode="External"/><Relationship Id="rId5" Type="http://schemas.openxmlformats.org/officeDocument/2006/relationships/hyperlink" Target="https://learn.microsoft.com/es-es/windows/security/application-security/application-control/windows-defender-application-control/applocker/applocker-overvie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26.png"/><Relationship Id="rId6"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33.png"/><Relationship Id="rId5" Type="http://schemas.openxmlformats.org/officeDocument/2006/relationships/hyperlink" Target="https://github.com/BeichenDream/BadPotat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github.com/BeichenDream/BadPotato" TargetMode="Externa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hyperlink" Target="https://www.tarlogic.com/es/blog/abuso-handles-toke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38.png"/><Relationship Id="rId5" Type="http://schemas.openxmlformats.org/officeDocument/2006/relationships/hyperlink" Target="https://learn.microsoft.com/es-es/windows/security/application-security/application-control/windows-defender-application-control/applocker/applocker-overvie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learn.microsoft.com/es-es/windows/security/application-security/application-control/windows-defender-application-control/applocker/applocker-over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25.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gist.github.com/joswr1ght/22f40787de19d80d110b37fb79ac3985" TargetMode="External"/><Relationship Id="rId5"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hyperlink" Target="https://www.php.net/syste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hyperlink" Target="https://docs.oracle.com/javase/7/docs/api/java/lang/Runtime.html#exec(java.lang.St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4698" y="0"/>
            <a:ext cx="9139302"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tipos de webshells nos encontramos?</a:t>
            </a:r>
            <a:endParaRPr/>
          </a:p>
        </p:txBody>
      </p:sp>
      <p:sp>
        <p:nvSpPr>
          <p:cNvPr id="149" name="Google Shape;149;p22"/>
          <p:cNvSpPr txBox="1"/>
          <p:nvPr>
            <p:ph idx="4294967295" type="body"/>
          </p:nvPr>
        </p:nvSpPr>
        <p:spPr>
          <a:xfrm>
            <a:off x="3627925" y="4778900"/>
            <a:ext cx="5817600" cy="4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uFill>
                  <a:noFill/>
                </a:uFill>
                <a:hlinkClick r:id="rId3"/>
              </a:rPr>
              <a:t>https://learn.microsoft.com/es-es/dotnet/api/system.diagnostics.process.start</a:t>
            </a:r>
            <a:endParaRPr sz="1300"/>
          </a:p>
          <a:p>
            <a:pPr indent="0" lvl="0" marL="0" rtl="0" algn="l">
              <a:spcBef>
                <a:spcPts val="1600"/>
              </a:spcBef>
              <a:spcAft>
                <a:spcPts val="1600"/>
              </a:spcAft>
              <a:buNone/>
            </a:pPr>
            <a:r>
              <a:t/>
            </a:r>
            <a:endParaRPr sz="1300"/>
          </a:p>
        </p:txBody>
      </p:sp>
      <p:pic>
        <p:nvPicPr>
          <p:cNvPr id="150" name="Google Shape;150;p22"/>
          <p:cNvPicPr preferRelativeResize="0"/>
          <p:nvPr/>
        </p:nvPicPr>
        <p:blipFill>
          <a:blip r:embed="rId4">
            <a:alphaModFix/>
          </a:blip>
          <a:stretch>
            <a:fillRect/>
          </a:stretch>
        </p:blipFill>
        <p:spPr>
          <a:xfrm>
            <a:off x="532522" y="1009475"/>
            <a:ext cx="6016051" cy="3733601"/>
          </a:xfrm>
          <a:prstGeom prst="rect">
            <a:avLst/>
          </a:prstGeom>
          <a:noFill/>
          <a:ln cap="flat" cmpd="sng" w="19050">
            <a:solidFill>
              <a:srgbClr val="000000"/>
            </a:solidFill>
            <a:prstDash val="solid"/>
            <a:round/>
            <a:headEnd len="sm" w="sm" type="none"/>
            <a:tailEnd len="sm" w="sm" type="none"/>
          </a:ln>
        </p:spPr>
      </p:pic>
      <p:pic>
        <p:nvPicPr>
          <p:cNvPr id="151" name="Google Shape;151;p22"/>
          <p:cNvPicPr preferRelativeResize="0"/>
          <p:nvPr/>
        </p:nvPicPr>
        <p:blipFill>
          <a:blip r:embed="rId5">
            <a:alphaModFix/>
          </a:blip>
          <a:stretch>
            <a:fillRect/>
          </a:stretch>
        </p:blipFill>
        <p:spPr>
          <a:xfrm>
            <a:off x="5521825" y="1146225"/>
            <a:ext cx="1645125" cy="1110850"/>
          </a:xfrm>
          <a:prstGeom prst="rect">
            <a:avLst/>
          </a:prstGeom>
          <a:noFill/>
          <a:ln cap="flat" cmpd="sng" w="19050">
            <a:solidFill>
              <a:srgbClr val="000000"/>
            </a:solidFill>
            <a:prstDash val="solid"/>
            <a:round/>
            <a:headEnd len="sm" w="sm" type="none"/>
            <a:tailEnd len="sm" w="sm" type="none"/>
          </a:ln>
        </p:spPr>
      </p:pic>
      <p:pic>
        <p:nvPicPr>
          <p:cNvPr id="152" name="Google Shape;152;p22"/>
          <p:cNvPicPr preferRelativeResize="0"/>
          <p:nvPr/>
        </p:nvPicPr>
        <p:blipFill>
          <a:blip r:embed="rId6">
            <a:alphaModFix/>
          </a:blip>
          <a:stretch>
            <a:fillRect/>
          </a:stretch>
        </p:blipFill>
        <p:spPr>
          <a:xfrm>
            <a:off x="3288850" y="3167150"/>
            <a:ext cx="5712325" cy="4407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se produce una ejecución de comandos?</a:t>
            </a:r>
            <a:endParaRPr/>
          </a:p>
        </p:txBody>
      </p:sp>
      <p:graphicFrame>
        <p:nvGraphicFramePr>
          <p:cNvPr id="158" name="Google Shape;158;p23"/>
          <p:cNvGraphicFramePr/>
          <p:nvPr/>
        </p:nvGraphicFramePr>
        <p:xfrm>
          <a:off x="436150" y="2412175"/>
          <a:ext cx="3000000" cy="3000000"/>
        </p:xfrm>
        <a:graphic>
          <a:graphicData uri="http://schemas.openxmlformats.org/drawingml/2006/table">
            <a:tbl>
              <a:tblPr>
                <a:noFill/>
                <a:tableStyleId>{098819CB-4337-44D5-A4A6-F58233051EF8}</a:tableStyleId>
              </a:tblPr>
              <a:tblGrid>
                <a:gridCol w="2241575"/>
                <a:gridCol w="5661875"/>
              </a:tblGrid>
              <a:tr h="557900">
                <a:tc>
                  <a:txBody>
                    <a:bodyPr/>
                    <a:lstStyle/>
                    <a:p>
                      <a:pPr indent="0" lvl="0" marL="0" rtl="0" algn="ctr">
                        <a:spcBef>
                          <a:spcPts val="0"/>
                        </a:spcBef>
                        <a:spcAft>
                          <a:spcPts val="0"/>
                        </a:spcAft>
                        <a:buNone/>
                      </a:pPr>
                      <a:r>
                        <a:rPr b="1" lang="es" sz="1800">
                          <a:solidFill>
                            <a:srgbClr val="FFFFFF"/>
                          </a:solidFill>
                          <a:latin typeface="Lexend"/>
                          <a:ea typeface="Lexend"/>
                          <a:cs typeface="Lexend"/>
                          <a:sym typeface="Lexend"/>
                        </a:rPr>
                        <a:t>PHP</a:t>
                      </a:r>
                      <a:endParaRPr b="1" sz="1800">
                        <a:solidFill>
                          <a:srgbClr val="FFFFFF"/>
                        </a:solidFill>
                        <a:latin typeface="Lexend"/>
                        <a:ea typeface="Lexend"/>
                        <a:cs typeface="Lexend"/>
                        <a:sym typeface="Lexend"/>
                      </a:endParaRPr>
                    </a:p>
                  </a:txBody>
                  <a:tcPr marT="91425" marB="91425" marR="91425" marL="91425">
                    <a:solidFill>
                      <a:srgbClr val="595959"/>
                    </a:solidFill>
                  </a:tcPr>
                </a:tc>
                <a:tc>
                  <a:txBody>
                    <a:bodyPr/>
                    <a:lstStyle/>
                    <a:p>
                      <a:pPr indent="0" lvl="0" marL="0" rtl="0" algn="ctr">
                        <a:spcBef>
                          <a:spcPts val="0"/>
                        </a:spcBef>
                        <a:spcAft>
                          <a:spcPts val="0"/>
                        </a:spcAft>
                        <a:buNone/>
                      </a:pPr>
                      <a:r>
                        <a:rPr lang="es" sz="1600">
                          <a:latin typeface="Lexend"/>
                          <a:ea typeface="Lexend"/>
                          <a:cs typeface="Lexend"/>
                          <a:sym typeface="Lexend"/>
                        </a:rPr>
                        <a:t>exec, shell_exec, system, passthru, `backticks`, popen, proc_open, preg_replace, pcntl_exec</a:t>
                      </a:r>
                      <a:endParaRPr sz="1600">
                        <a:latin typeface="Lexend"/>
                        <a:ea typeface="Lexend"/>
                        <a:cs typeface="Lexend"/>
                        <a:sym typeface="Lexend"/>
                      </a:endParaRPr>
                    </a:p>
                  </a:txBody>
                  <a:tcPr marT="91425" marB="91425" marR="91425" marL="91425">
                    <a:solidFill>
                      <a:srgbClr val="EEEEEE"/>
                    </a:solidFill>
                  </a:tcPr>
                </a:tc>
              </a:tr>
              <a:tr h="557900">
                <a:tc>
                  <a:txBody>
                    <a:bodyPr/>
                    <a:lstStyle/>
                    <a:p>
                      <a:pPr indent="0" lvl="0" marL="0" rtl="0" algn="ctr">
                        <a:spcBef>
                          <a:spcPts val="0"/>
                        </a:spcBef>
                        <a:spcAft>
                          <a:spcPts val="0"/>
                        </a:spcAft>
                        <a:buNone/>
                      </a:pPr>
                      <a:r>
                        <a:rPr b="1" lang="es" sz="1800">
                          <a:solidFill>
                            <a:srgbClr val="FFFFFF"/>
                          </a:solidFill>
                          <a:latin typeface="Lexend"/>
                          <a:ea typeface="Lexend"/>
                          <a:cs typeface="Lexend"/>
                          <a:sym typeface="Lexend"/>
                        </a:rPr>
                        <a:t>JSP</a:t>
                      </a:r>
                      <a:endParaRPr b="1" sz="1800">
                        <a:solidFill>
                          <a:srgbClr val="FFFFFF"/>
                        </a:solidFill>
                        <a:latin typeface="Lexend"/>
                        <a:ea typeface="Lexend"/>
                        <a:cs typeface="Lexend"/>
                        <a:sym typeface="Lexend"/>
                      </a:endParaRPr>
                    </a:p>
                  </a:txBody>
                  <a:tcPr marT="91425" marB="91425" marR="91425" marL="91425">
                    <a:solidFill>
                      <a:srgbClr val="595959"/>
                    </a:solidFill>
                  </a:tcPr>
                </a:tc>
                <a:tc>
                  <a:txBody>
                    <a:bodyPr/>
                    <a:lstStyle/>
                    <a:p>
                      <a:pPr indent="0" lvl="0" marL="0" rtl="0" algn="ctr">
                        <a:spcBef>
                          <a:spcPts val="0"/>
                        </a:spcBef>
                        <a:spcAft>
                          <a:spcPts val="0"/>
                        </a:spcAft>
                        <a:buNone/>
                      </a:pPr>
                      <a:r>
                        <a:rPr lang="es" sz="1600">
                          <a:latin typeface="Lexend"/>
                          <a:ea typeface="Lexend"/>
                          <a:cs typeface="Lexend"/>
                          <a:sym typeface="Lexend"/>
                        </a:rPr>
                        <a:t>Runtime.getRuntime().exec, ProcessBuilder.start</a:t>
                      </a:r>
                      <a:endParaRPr sz="1600">
                        <a:latin typeface="Lexend"/>
                        <a:ea typeface="Lexend"/>
                        <a:cs typeface="Lexend"/>
                        <a:sym typeface="Lexend"/>
                      </a:endParaRPr>
                    </a:p>
                  </a:txBody>
                  <a:tcPr marT="91425" marB="91425" marR="91425" marL="91425">
                    <a:solidFill>
                      <a:srgbClr val="EEEEEE"/>
                    </a:solidFill>
                  </a:tcPr>
                </a:tc>
              </a:tr>
              <a:tr h="557900">
                <a:tc>
                  <a:txBody>
                    <a:bodyPr/>
                    <a:lstStyle/>
                    <a:p>
                      <a:pPr indent="0" lvl="0" marL="0" rtl="0" algn="ctr">
                        <a:spcBef>
                          <a:spcPts val="0"/>
                        </a:spcBef>
                        <a:spcAft>
                          <a:spcPts val="0"/>
                        </a:spcAft>
                        <a:buNone/>
                      </a:pPr>
                      <a:r>
                        <a:rPr b="1" lang="es" sz="1800">
                          <a:solidFill>
                            <a:schemeClr val="dk1"/>
                          </a:solidFill>
                          <a:latin typeface="Lexend"/>
                          <a:ea typeface="Lexend"/>
                          <a:cs typeface="Lexend"/>
                          <a:sym typeface="Lexend"/>
                        </a:rPr>
                        <a:t>ASPX</a:t>
                      </a:r>
                      <a:endParaRPr sz="1600">
                        <a:latin typeface="Lexend"/>
                        <a:ea typeface="Lexend"/>
                        <a:cs typeface="Lexend"/>
                        <a:sym typeface="Lexend"/>
                      </a:endParaRPr>
                    </a:p>
                  </a:txBody>
                  <a:tcPr marT="91425" marB="91425" marR="91425" marL="91425">
                    <a:solidFill>
                      <a:srgbClr val="595959"/>
                    </a:solidFill>
                  </a:tcPr>
                </a:tc>
                <a:tc>
                  <a:txBody>
                    <a:bodyPr/>
                    <a:lstStyle/>
                    <a:p>
                      <a:pPr indent="0" lvl="0" marL="0" rtl="0" algn="ctr">
                        <a:spcBef>
                          <a:spcPts val="0"/>
                        </a:spcBef>
                        <a:spcAft>
                          <a:spcPts val="0"/>
                        </a:spcAft>
                        <a:buNone/>
                      </a:pPr>
                      <a:r>
                        <a:rPr lang="es" sz="1600">
                          <a:latin typeface="Lexend"/>
                          <a:ea typeface="Lexend"/>
                          <a:cs typeface="Lexend"/>
                          <a:sym typeface="Lexend"/>
                        </a:rPr>
                        <a:t>System.Diagnostics.Process.Start, WScript.Shell.Exec (ASP Clásico)</a:t>
                      </a:r>
                      <a:endParaRPr sz="1600">
                        <a:latin typeface="Lexend"/>
                        <a:ea typeface="Lexend"/>
                        <a:cs typeface="Lexend"/>
                        <a:sym typeface="Lexend"/>
                      </a:endParaRPr>
                    </a:p>
                  </a:txBody>
                  <a:tcPr marT="91425" marB="91425" marR="91425" marL="91425">
                    <a:solidFill>
                      <a:srgbClr val="EEEEEE"/>
                    </a:solidFill>
                  </a:tcPr>
                </a:tc>
              </a:tr>
            </a:tbl>
          </a:graphicData>
        </a:graphic>
      </p:graphicFrame>
      <p:sp>
        <p:nvSpPr>
          <p:cNvPr id="159" name="Google Shape;159;p23"/>
          <p:cNvSpPr txBox="1"/>
          <p:nvPr>
            <p:ph idx="4294967295" type="body"/>
          </p:nvPr>
        </p:nvSpPr>
        <p:spPr>
          <a:xfrm>
            <a:off x="589475" y="1241875"/>
            <a:ext cx="75978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El </a:t>
            </a:r>
            <a:r>
              <a:rPr lang="es">
                <a:solidFill>
                  <a:srgbClr val="FF0000"/>
                </a:solidFill>
              </a:rPr>
              <a:t>executor</a:t>
            </a:r>
            <a:r>
              <a:rPr lang="es"/>
              <a:t> es el componente utilizado en una webshell para desencadenar la ejecución de comandos del sistema.</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contramedidas tenemos ante las webshells?</a:t>
            </a:r>
            <a:endParaRPr/>
          </a:p>
        </p:txBody>
      </p:sp>
      <p:sp>
        <p:nvSpPr>
          <p:cNvPr id="165" name="Google Shape;165;p24"/>
          <p:cNvSpPr txBox="1"/>
          <p:nvPr>
            <p:ph idx="4294967295" type="body"/>
          </p:nvPr>
        </p:nvSpPr>
        <p:spPr>
          <a:xfrm>
            <a:off x="589475" y="1241875"/>
            <a:ext cx="75978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2800"/>
              <a:t>Contramedidas generales:</a:t>
            </a:r>
            <a:endParaRPr sz="1300"/>
          </a:p>
        </p:txBody>
      </p:sp>
      <p:sp>
        <p:nvSpPr>
          <p:cNvPr id="166" name="Google Shape;166;p24"/>
          <p:cNvSpPr txBox="1"/>
          <p:nvPr>
            <p:ph idx="4294967295" type="body"/>
          </p:nvPr>
        </p:nvSpPr>
        <p:spPr>
          <a:xfrm>
            <a:off x="589475" y="1991675"/>
            <a:ext cx="7597800" cy="2190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s" sz="2000"/>
              <a:t>Restringir y auditar las </a:t>
            </a:r>
            <a:r>
              <a:rPr lang="es" sz="2000">
                <a:solidFill>
                  <a:srgbClr val="FF0000"/>
                </a:solidFill>
              </a:rPr>
              <a:t>subidas de archivos</a:t>
            </a:r>
            <a:r>
              <a:rPr lang="es" sz="2000"/>
              <a:t>.</a:t>
            </a:r>
            <a:endParaRPr sz="2000"/>
          </a:p>
          <a:p>
            <a:pPr indent="-355600" lvl="0" marL="457200" rtl="0" algn="l">
              <a:spcBef>
                <a:spcPts val="0"/>
              </a:spcBef>
              <a:spcAft>
                <a:spcPts val="0"/>
              </a:spcAft>
              <a:buSzPts val="2000"/>
              <a:buChar char="●"/>
            </a:pPr>
            <a:r>
              <a:rPr lang="es" sz="2000"/>
              <a:t>Configurar adecuadamente los </a:t>
            </a:r>
            <a:r>
              <a:rPr lang="es" sz="2000">
                <a:solidFill>
                  <a:srgbClr val="FF0000"/>
                </a:solidFill>
              </a:rPr>
              <a:t>permisos</a:t>
            </a:r>
            <a:r>
              <a:rPr lang="es" sz="2000"/>
              <a:t> en directorios.</a:t>
            </a:r>
            <a:endParaRPr sz="2000"/>
          </a:p>
          <a:p>
            <a:pPr indent="-355600" lvl="0" marL="457200" rtl="0" algn="l">
              <a:spcBef>
                <a:spcPts val="0"/>
              </a:spcBef>
              <a:spcAft>
                <a:spcPts val="0"/>
              </a:spcAft>
              <a:buSzPts val="2000"/>
              <a:buChar char="●"/>
            </a:pPr>
            <a:r>
              <a:rPr lang="es" sz="2000"/>
              <a:t>Limitaci</a:t>
            </a:r>
            <a:r>
              <a:rPr lang="es" sz="2000"/>
              <a:t>ón de</a:t>
            </a:r>
            <a:r>
              <a:rPr lang="es" sz="2000"/>
              <a:t> </a:t>
            </a:r>
            <a:r>
              <a:rPr lang="es" sz="2000">
                <a:solidFill>
                  <a:srgbClr val="FF0000"/>
                </a:solidFill>
              </a:rPr>
              <a:t>privilegios</a:t>
            </a:r>
            <a:r>
              <a:rPr lang="es" sz="2000"/>
              <a:t> a los usuarios de servicios web.</a:t>
            </a:r>
            <a:endParaRPr sz="2000"/>
          </a:p>
          <a:p>
            <a:pPr indent="-355600" lvl="0" marL="457200" rtl="0" algn="l">
              <a:spcBef>
                <a:spcPts val="0"/>
              </a:spcBef>
              <a:spcAft>
                <a:spcPts val="0"/>
              </a:spcAft>
              <a:buSzPts val="2000"/>
              <a:buChar char="●"/>
            </a:pPr>
            <a:r>
              <a:rPr lang="es" sz="2000">
                <a:solidFill>
                  <a:srgbClr val="FF0000"/>
                </a:solidFill>
              </a:rPr>
              <a:t>Monitorizar</a:t>
            </a:r>
            <a:r>
              <a:rPr lang="es" sz="2000"/>
              <a:t> el despliegue de archivos sospechosos.</a:t>
            </a:r>
            <a:endParaRPr sz="2000"/>
          </a:p>
          <a:p>
            <a:pPr indent="-355600" lvl="0" marL="457200" rtl="0" algn="l">
              <a:spcBef>
                <a:spcPts val="0"/>
              </a:spcBef>
              <a:spcAft>
                <a:spcPts val="0"/>
              </a:spcAft>
              <a:buSzPts val="2000"/>
              <a:buChar char="●"/>
            </a:pPr>
            <a:r>
              <a:rPr lang="es" sz="2000"/>
              <a:t>Migraci</a:t>
            </a:r>
            <a:r>
              <a:rPr lang="es" sz="2000"/>
              <a:t>ón a </a:t>
            </a:r>
            <a:r>
              <a:rPr lang="es" sz="2000">
                <a:solidFill>
                  <a:srgbClr val="FF0000"/>
                </a:solidFill>
              </a:rPr>
              <a:t>nuevas tecnologías</a:t>
            </a:r>
            <a:r>
              <a:rPr lang="es" sz="2000"/>
              <a:t> que dificultan la explotación.</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contramedidas tenemos ante las webshells?</a:t>
            </a:r>
            <a:endParaRPr/>
          </a:p>
        </p:txBody>
      </p:sp>
      <p:sp>
        <p:nvSpPr>
          <p:cNvPr id="172" name="Google Shape;172;p25"/>
          <p:cNvSpPr txBox="1"/>
          <p:nvPr>
            <p:ph idx="4294967295" type="body"/>
          </p:nvPr>
        </p:nvSpPr>
        <p:spPr>
          <a:xfrm>
            <a:off x="589475" y="1241875"/>
            <a:ext cx="75978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2800"/>
              <a:t>PHP:</a:t>
            </a:r>
            <a:r>
              <a:rPr lang="es"/>
              <a:t> podemos comenzar con “</a:t>
            </a:r>
            <a:r>
              <a:rPr lang="es" u="sng"/>
              <a:t>disable_functions</a:t>
            </a:r>
            <a:r>
              <a:rPr lang="es"/>
              <a:t>” (php.ini)</a:t>
            </a:r>
            <a:endParaRPr sz="1300"/>
          </a:p>
        </p:txBody>
      </p:sp>
      <p:pic>
        <p:nvPicPr>
          <p:cNvPr id="173" name="Google Shape;173;p25"/>
          <p:cNvPicPr preferRelativeResize="0"/>
          <p:nvPr/>
        </p:nvPicPr>
        <p:blipFill>
          <a:blip r:embed="rId3">
            <a:alphaModFix/>
          </a:blip>
          <a:stretch>
            <a:fillRect/>
          </a:stretch>
        </p:blipFill>
        <p:spPr>
          <a:xfrm>
            <a:off x="152400" y="2077700"/>
            <a:ext cx="8839201" cy="988100"/>
          </a:xfrm>
          <a:prstGeom prst="rect">
            <a:avLst/>
          </a:prstGeom>
          <a:noFill/>
          <a:ln cap="flat" cmpd="sng" w="19050">
            <a:solidFill>
              <a:srgbClr val="000000"/>
            </a:solidFill>
            <a:prstDash val="solid"/>
            <a:round/>
            <a:headEnd len="sm" w="sm" type="none"/>
            <a:tailEnd len="sm" w="sm" type="none"/>
          </a:ln>
        </p:spPr>
      </p:pic>
      <p:pic>
        <p:nvPicPr>
          <p:cNvPr id="174" name="Google Shape;174;p25"/>
          <p:cNvPicPr preferRelativeResize="0"/>
          <p:nvPr/>
        </p:nvPicPr>
        <p:blipFill>
          <a:blip r:embed="rId4">
            <a:alphaModFix/>
          </a:blip>
          <a:stretch>
            <a:fillRect/>
          </a:stretch>
        </p:blipFill>
        <p:spPr>
          <a:xfrm>
            <a:off x="152400" y="3294400"/>
            <a:ext cx="8839199" cy="112428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¿Estas configuraciones son definitivas?</a:t>
            </a:r>
            <a:endParaRPr/>
          </a:p>
        </p:txBody>
      </p:sp>
      <p:sp>
        <p:nvSpPr>
          <p:cNvPr id="180" name="Google Shape;180;p26"/>
          <p:cNvSpPr txBox="1"/>
          <p:nvPr>
            <p:ph idx="4294967295" type="body"/>
          </p:nvPr>
        </p:nvSpPr>
        <p:spPr>
          <a:xfrm>
            <a:off x="496075" y="1241875"/>
            <a:ext cx="79764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2800"/>
              <a:t>Chankro</a:t>
            </a:r>
            <a:r>
              <a:rPr b="1" lang="es" sz="2800"/>
              <a:t>:</a:t>
            </a:r>
            <a:r>
              <a:rPr lang="es"/>
              <a:t> herramienta para evadir funciones deshabilitadas (@TheXC3LL).</a:t>
            </a:r>
            <a:endParaRPr sz="1300"/>
          </a:p>
        </p:txBody>
      </p:sp>
      <p:pic>
        <p:nvPicPr>
          <p:cNvPr id="181" name="Google Shape;181;p26"/>
          <p:cNvPicPr preferRelativeResize="0"/>
          <p:nvPr/>
        </p:nvPicPr>
        <p:blipFill>
          <a:blip r:embed="rId3">
            <a:alphaModFix/>
          </a:blip>
          <a:stretch>
            <a:fillRect/>
          </a:stretch>
        </p:blipFill>
        <p:spPr>
          <a:xfrm>
            <a:off x="785400" y="2059200"/>
            <a:ext cx="5015001" cy="2507501"/>
          </a:xfrm>
          <a:prstGeom prst="rect">
            <a:avLst/>
          </a:prstGeom>
          <a:noFill/>
          <a:ln cap="flat" cmpd="sng" w="19050">
            <a:solidFill>
              <a:srgbClr val="000000"/>
            </a:solidFill>
            <a:prstDash val="solid"/>
            <a:round/>
            <a:headEnd len="sm" w="sm" type="none"/>
            <a:tailEnd len="sm" w="sm" type="none"/>
          </a:ln>
        </p:spPr>
      </p:pic>
      <p:pic>
        <p:nvPicPr>
          <p:cNvPr id="182" name="Google Shape;182;p26"/>
          <p:cNvPicPr preferRelativeResize="0"/>
          <p:nvPr/>
        </p:nvPicPr>
        <p:blipFill rotWithShape="1">
          <a:blip r:embed="rId4">
            <a:alphaModFix/>
          </a:blip>
          <a:srcRect b="0" l="0" r="30415" t="0"/>
          <a:stretch/>
        </p:blipFill>
        <p:spPr>
          <a:xfrm>
            <a:off x="6039850" y="2942625"/>
            <a:ext cx="2716249" cy="1425875"/>
          </a:xfrm>
          <a:prstGeom prst="rect">
            <a:avLst/>
          </a:prstGeom>
          <a:noFill/>
          <a:ln cap="flat" cmpd="sng" w="19050">
            <a:solidFill>
              <a:srgbClr val="000000"/>
            </a:solidFill>
            <a:prstDash val="solid"/>
            <a:round/>
            <a:headEnd len="sm" w="sm" type="none"/>
            <a:tailEnd len="sm" w="sm" type="none"/>
          </a:ln>
        </p:spPr>
      </p:pic>
      <p:sp>
        <p:nvSpPr>
          <p:cNvPr id="183" name="Google Shape;183;p26"/>
          <p:cNvSpPr txBox="1"/>
          <p:nvPr>
            <p:ph idx="4294967295" type="body"/>
          </p:nvPr>
        </p:nvSpPr>
        <p:spPr>
          <a:xfrm>
            <a:off x="5761525" y="4778900"/>
            <a:ext cx="3356400" cy="4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uFill>
                  <a:noFill/>
                </a:uFill>
                <a:hlinkClick r:id="rId5"/>
              </a:rPr>
              <a:t>https://github.com/TarlogicSecurity/Chankro</a:t>
            </a:r>
            <a:endParaRPr sz="1300"/>
          </a:p>
          <a:p>
            <a:pPr indent="0" lvl="0" marL="0" rtl="0" algn="l">
              <a:spcBef>
                <a:spcPts val="1600"/>
              </a:spcBef>
              <a:spcAft>
                <a:spcPts val="1600"/>
              </a:spcAft>
              <a:buNone/>
            </a:pPr>
            <a:r>
              <a:t/>
            </a:r>
            <a:endParaRPr sz="1300"/>
          </a:p>
        </p:txBody>
      </p:sp>
      <p:pic>
        <p:nvPicPr>
          <p:cNvPr id="184" name="Google Shape;184;p26"/>
          <p:cNvPicPr preferRelativeResize="0"/>
          <p:nvPr/>
        </p:nvPicPr>
        <p:blipFill>
          <a:blip r:embed="rId6">
            <a:alphaModFix/>
          </a:blip>
          <a:stretch>
            <a:fillRect/>
          </a:stretch>
        </p:blipFill>
        <p:spPr>
          <a:xfrm>
            <a:off x="6070862" y="2287800"/>
            <a:ext cx="2654223" cy="440700"/>
          </a:xfrm>
          <a:prstGeom prst="rect">
            <a:avLst/>
          </a:prstGeom>
          <a:noFill/>
          <a:ln cap="flat" cmpd="sng" w="19050">
            <a:solidFill>
              <a:srgbClr val="000000"/>
            </a:solidFill>
            <a:prstDash val="solid"/>
            <a:round/>
            <a:headEnd len="sm" w="sm" type="none"/>
            <a:tailEnd len="sm" w="sm" type="none"/>
          </a:ln>
        </p:spPr>
      </p:pic>
      <p:pic>
        <p:nvPicPr>
          <p:cNvPr id="185" name="Google Shape;185;p26"/>
          <p:cNvPicPr preferRelativeResize="0"/>
          <p:nvPr/>
        </p:nvPicPr>
        <p:blipFill>
          <a:blip r:embed="rId7">
            <a:alphaModFix/>
          </a:blip>
          <a:stretch>
            <a:fillRect/>
          </a:stretch>
        </p:blipFill>
        <p:spPr>
          <a:xfrm>
            <a:off x="6035475" y="1983000"/>
            <a:ext cx="633663" cy="750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idx="4294967295" type="body"/>
          </p:nvPr>
        </p:nvSpPr>
        <p:spPr>
          <a:xfrm>
            <a:off x="311700" y="1241875"/>
            <a:ext cx="84135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a:t>
            </a:r>
            <a:r>
              <a:rPr lang="es"/>
              <a:t>From memory corruption to disable_functions bypass” (@TheXC3LL).</a:t>
            </a:r>
            <a:endParaRPr sz="1300"/>
          </a:p>
        </p:txBody>
      </p:sp>
      <p:sp>
        <p:nvSpPr>
          <p:cNvPr id="191" name="Google Shape;191;p27"/>
          <p:cNvSpPr txBox="1"/>
          <p:nvPr>
            <p:ph idx="4294967295" type="body"/>
          </p:nvPr>
        </p:nvSpPr>
        <p:spPr>
          <a:xfrm>
            <a:off x="3729350" y="4778900"/>
            <a:ext cx="5541000" cy="4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uFill>
                  <a:noFill/>
                </a:uFill>
                <a:hlinkClick r:id="rId3"/>
              </a:rPr>
              <a:t>https://x-c3ll.github.io/posts/2020/02/09/UAF-PHP-disable_functions.html</a:t>
            </a:r>
            <a:endParaRPr sz="1300"/>
          </a:p>
          <a:p>
            <a:pPr indent="0" lvl="0" marL="0" rtl="0" algn="l">
              <a:spcBef>
                <a:spcPts val="1600"/>
              </a:spcBef>
              <a:spcAft>
                <a:spcPts val="1600"/>
              </a:spcAft>
              <a:buNone/>
            </a:pPr>
            <a:r>
              <a:t/>
            </a:r>
            <a:endParaRPr sz="1300"/>
          </a:p>
        </p:txBody>
      </p:sp>
      <p:pic>
        <p:nvPicPr>
          <p:cNvPr id="192" name="Google Shape;192;p27"/>
          <p:cNvPicPr preferRelativeResize="0"/>
          <p:nvPr/>
        </p:nvPicPr>
        <p:blipFill>
          <a:blip r:embed="rId4">
            <a:alphaModFix/>
          </a:blip>
          <a:stretch>
            <a:fillRect/>
          </a:stretch>
        </p:blipFill>
        <p:spPr>
          <a:xfrm>
            <a:off x="464100" y="1806575"/>
            <a:ext cx="5380100" cy="2886014"/>
          </a:xfrm>
          <a:prstGeom prst="rect">
            <a:avLst/>
          </a:prstGeom>
          <a:noFill/>
          <a:ln cap="flat" cmpd="sng" w="19050">
            <a:solidFill>
              <a:srgbClr val="000000"/>
            </a:solidFill>
            <a:prstDash val="solid"/>
            <a:round/>
            <a:headEnd len="sm" w="sm" type="none"/>
            <a:tailEnd len="sm" w="sm" type="none"/>
          </a:ln>
        </p:spPr>
      </p:pic>
      <p:pic>
        <p:nvPicPr>
          <p:cNvPr id="193" name="Google Shape;193;p27"/>
          <p:cNvPicPr preferRelativeResize="0"/>
          <p:nvPr/>
        </p:nvPicPr>
        <p:blipFill>
          <a:blip r:embed="rId5">
            <a:alphaModFix/>
          </a:blip>
          <a:stretch>
            <a:fillRect/>
          </a:stretch>
        </p:blipFill>
        <p:spPr>
          <a:xfrm>
            <a:off x="6212625" y="2037774"/>
            <a:ext cx="2353275" cy="2353275"/>
          </a:xfrm>
          <a:prstGeom prst="rect">
            <a:avLst/>
          </a:prstGeom>
          <a:noFill/>
          <a:ln cap="flat" cmpd="sng" w="19050">
            <a:solidFill>
              <a:srgbClr val="000000"/>
            </a:solidFill>
            <a:prstDash val="solid"/>
            <a:round/>
            <a:headEnd len="sm" w="sm" type="none"/>
            <a:tailEnd len="sm" w="sm" type="none"/>
          </a:ln>
        </p:spPr>
      </p:pic>
      <p:pic>
        <p:nvPicPr>
          <p:cNvPr id="194" name="Google Shape;194;p27"/>
          <p:cNvPicPr preferRelativeResize="0"/>
          <p:nvPr/>
        </p:nvPicPr>
        <p:blipFill>
          <a:blip r:embed="rId6">
            <a:alphaModFix/>
          </a:blip>
          <a:stretch>
            <a:fillRect/>
          </a:stretch>
        </p:blipFill>
        <p:spPr>
          <a:xfrm>
            <a:off x="4457020" y="1967113"/>
            <a:ext cx="1234775" cy="1209274"/>
          </a:xfrm>
          <a:prstGeom prst="rect">
            <a:avLst/>
          </a:prstGeom>
          <a:noFill/>
          <a:ln cap="flat" cmpd="sng" w="19050">
            <a:solidFill>
              <a:srgbClr val="000000"/>
            </a:solidFill>
            <a:prstDash val="solid"/>
            <a:round/>
            <a:headEnd len="sm" w="sm" type="none"/>
            <a:tailEnd len="sm" w="sm" type="none"/>
          </a:ln>
        </p:spPr>
      </p:pic>
      <p:sp>
        <p:nvSpPr>
          <p:cNvPr id="195" name="Google Shape;19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¿Estas configuraciones son definitivas?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contramedidas tenemos ante las webshells?</a:t>
            </a:r>
            <a:endParaRPr/>
          </a:p>
        </p:txBody>
      </p:sp>
      <p:sp>
        <p:nvSpPr>
          <p:cNvPr id="201" name="Google Shape;201;p28"/>
          <p:cNvSpPr txBox="1"/>
          <p:nvPr>
            <p:ph idx="4294967295" type="body"/>
          </p:nvPr>
        </p:nvSpPr>
        <p:spPr>
          <a:xfrm>
            <a:off x="589475" y="1241875"/>
            <a:ext cx="75978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2800"/>
              <a:t>JSP</a:t>
            </a:r>
            <a:r>
              <a:rPr b="1" lang="es" sz="2800"/>
              <a:t>:</a:t>
            </a:r>
            <a:r>
              <a:rPr lang="es"/>
              <a:t> definir directivas de bloqueo y acceso con </a:t>
            </a:r>
            <a:r>
              <a:rPr lang="es" u="sng"/>
              <a:t>AppArmor</a:t>
            </a:r>
            <a:r>
              <a:rPr lang="es"/>
              <a:t> (Linux).</a:t>
            </a:r>
            <a:endParaRPr sz="1300"/>
          </a:p>
        </p:txBody>
      </p:sp>
      <p:pic>
        <p:nvPicPr>
          <p:cNvPr id="202" name="Google Shape;202;p28"/>
          <p:cNvPicPr preferRelativeResize="0"/>
          <p:nvPr/>
        </p:nvPicPr>
        <p:blipFill>
          <a:blip r:embed="rId3">
            <a:alphaModFix/>
          </a:blip>
          <a:stretch>
            <a:fillRect/>
          </a:stretch>
        </p:blipFill>
        <p:spPr>
          <a:xfrm>
            <a:off x="1990200" y="1964250"/>
            <a:ext cx="4613627" cy="302095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contramedidas tenemos ante las webshells?</a:t>
            </a:r>
            <a:endParaRPr/>
          </a:p>
        </p:txBody>
      </p:sp>
      <p:sp>
        <p:nvSpPr>
          <p:cNvPr id="208" name="Google Shape;208;p29"/>
          <p:cNvSpPr txBox="1"/>
          <p:nvPr>
            <p:ph idx="4294967295" type="body"/>
          </p:nvPr>
        </p:nvSpPr>
        <p:spPr>
          <a:xfrm>
            <a:off x="589475" y="1241875"/>
            <a:ext cx="78258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2800"/>
              <a:t>A</a:t>
            </a:r>
            <a:r>
              <a:rPr b="1" lang="es" sz="2800"/>
              <a:t>SP</a:t>
            </a:r>
            <a:r>
              <a:rPr b="1" lang="es" sz="2800"/>
              <a:t>:</a:t>
            </a:r>
            <a:r>
              <a:rPr lang="es"/>
              <a:t> definir reglas de </a:t>
            </a:r>
            <a:r>
              <a:rPr lang="es" u="sng"/>
              <a:t>AppLocker</a:t>
            </a:r>
            <a:r>
              <a:rPr lang="es"/>
              <a:t> para bloquear la ejecución (Windows).</a:t>
            </a:r>
            <a:endParaRPr sz="1300"/>
          </a:p>
        </p:txBody>
      </p:sp>
      <p:pic>
        <p:nvPicPr>
          <p:cNvPr id="209" name="Google Shape;209;p29"/>
          <p:cNvPicPr preferRelativeResize="0"/>
          <p:nvPr/>
        </p:nvPicPr>
        <p:blipFill>
          <a:blip r:embed="rId3">
            <a:alphaModFix/>
          </a:blip>
          <a:stretch>
            <a:fillRect/>
          </a:stretch>
        </p:blipFill>
        <p:spPr>
          <a:xfrm>
            <a:off x="1310200" y="1964200"/>
            <a:ext cx="6392975" cy="294362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0"/>
          <p:cNvPicPr preferRelativeResize="0"/>
          <p:nvPr/>
        </p:nvPicPr>
        <p:blipFill>
          <a:blip r:embed="rId3">
            <a:alphaModFix/>
          </a:blip>
          <a:stretch>
            <a:fillRect/>
          </a:stretch>
        </p:blipFill>
        <p:spPr>
          <a:xfrm>
            <a:off x="152400" y="2150575"/>
            <a:ext cx="8839200" cy="1565275"/>
          </a:xfrm>
          <a:prstGeom prst="rect">
            <a:avLst/>
          </a:prstGeom>
          <a:noFill/>
          <a:ln cap="flat" cmpd="sng" w="19050">
            <a:solidFill>
              <a:srgbClr val="000000"/>
            </a:solidFill>
            <a:prstDash val="solid"/>
            <a:round/>
            <a:headEnd len="sm" w="sm" type="none"/>
            <a:tailEnd len="sm" w="sm" type="none"/>
          </a:ln>
        </p:spPr>
      </p:pic>
      <p:sp>
        <p:nvSpPr>
          <p:cNvPr id="215" name="Google Shape;215;p30"/>
          <p:cNvSpPr txBox="1"/>
          <p:nvPr>
            <p:ph idx="4294967295" type="body"/>
          </p:nvPr>
        </p:nvSpPr>
        <p:spPr>
          <a:xfrm>
            <a:off x="4893950" y="3319350"/>
            <a:ext cx="3938100" cy="3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1300">
                <a:uFill>
                  <a:noFill/>
                </a:uFill>
                <a:hlinkClick r:id="rId4"/>
              </a:rPr>
              <a:t>https://makemalware.com/posts/squid-game-ctf/</a:t>
            </a:r>
            <a:endParaRPr b="1" sz="1300"/>
          </a:p>
        </p:txBody>
      </p:sp>
      <p:sp>
        <p:nvSpPr>
          <p:cNvPr id="216" name="Google Shape;2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contramedidas tenemos ante las webshells?</a:t>
            </a:r>
            <a:endParaRPr/>
          </a:p>
        </p:txBody>
      </p:sp>
      <p:sp>
        <p:nvSpPr>
          <p:cNvPr id="217" name="Google Shape;217;p30"/>
          <p:cNvSpPr txBox="1"/>
          <p:nvPr>
            <p:ph idx="4294967295" type="body"/>
          </p:nvPr>
        </p:nvSpPr>
        <p:spPr>
          <a:xfrm>
            <a:off x="589475" y="1241875"/>
            <a:ext cx="78258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Ajuste de la configuración de AppLocker para bloquear la ejecución de comandos desde el IIS sobre Windows.</a:t>
            </a:r>
            <a:endParaRPr sz="1300"/>
          </a:p>
        </p:txBody>
      </p:sp>
      <p:sp>
        <p:nvSpPr>
          <p:cNvPr id="218" name="Google Shape;218;p30"/>
          <p:cNvSpPr txBox="1"/>
          <p:nvPr>
            <p:ph idx="4294967295" type="body"/>
          </p:nvPr>
        </p:nvSpPr>
        <p:spPr>
          <a:xfrm>
            <a:off x="2909900" y="4467700"/>
            <a:ext cx="6178800" cy="727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1300">
                <a:uFill>
                  <a:noFill/>
                </a:uFill>
                <a:hlinkClick r:id="rId5"/>
              </a:rPr>
              <a:t>https://learn.microsoft.com/es-es/windows/security/application-security/application-control/windows-defender-application-control/applocker/applocker-overview</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webshell </a:t>
            </a:r>
            <a:r>
              <a:rPr lang="es"/>
              <a:t>está</a:t>
            </a:r>
            <a:r>
              <a:rPr lang="es"/>
              <a:t> limitada a la ejecución de comandos?</a:t>
            </a:r>
            <a:endParaRPr/>
          </a:p>
        </p:txBody>
      </p:sp>
      <p:sp>
        <p:nvSpPr>
          <p:cNvPr id="224" name="Google Shape;224;p31"/>
          <p:cNvSpPr txBox="1"/>
          <p:nvPr>
            <p:ph idx="4294967295" type="body"/>
          </p:nvPr>
        </p:nvSpPr>
        <p:spPr>
          <a:xfrm>
            <a:off x="589475" y="1241875"/>
            <a:ext cx="78258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Una webshell se fundamenta en la “ejecución de código arbitrario” en el servidor web (</a:t>
            </a:r>
            <a:r>
              <a:rPr b="1" lang="es"/>
              <a:t>RCE</a:t>
            </a:r>
            <a:r>
              <a:rPr lang="es"/>
              <a:t>).</a:t>
            </a:r>
            <a:endParaRPr sz="1300"/>
          </a:p>
        </p:txBody>
      </p:sp>
      <p:pic>
        <p:nvPicPr>
          <p:cNvPr id="225" name="Google Shape;225;p31"/>
          <p:cNvPicPr preferRelativeResize="0"/>
          <p:nvPr/>
        </p:nvPicPr>
        <p:blipFill>
          <a:blip r:embed="rId3">
            <a:alphaModFix/>
          </a:blip>
          <a:stretch>
            <a:fillRect/>
          </a:stretch>
        </p:blipFill>
        <p:spPr>
          <a:xfrm>
            <a:off x="659100" y="2374725"/>
            <a:ext cx="7825801" cy="2170183"/>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0" y="-2654"/>
            <a:ext cx="9144002" cy="51461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webshell está limitada a la ejecución de comandos?</a:t>
            </a:r>
            <a:endParaRPr/>
          </a:p>
        </p:txBody>
      </p:sp>
      <p:pic>
        <p:nvPicPr>
          <p:cNvPr id="231" name="Google Shape;231;p32"/>
          <p:cNvPicPr preferRelativeResize="0"/>
          <p:nvPr/>
        </p:nvPicPr>
        <p:blipFill>
          <a:blip r:embed="rId3">
            <a:alphaModFix/>
          </a:blip>
          <a:stretch>
            <a:fillRect/>
          </a:stretch>
        </p:blipFill>
        <p:spPr>
          <a:xfrm>
            <a:off x="651600" y="1137500"/>
            <a:ext cx="7403327" cy="3828649"/>
          </a:xfrm>
          <a:prstGeom prst="rect">
            <a:avLst/>
          </a:prstGeom>
          <a:noFill/>
          <a:ln cap="flat" cmpd="sng" w="19050">
            <a:solidFill>
              <a:srgbClr val="000000"/>
            </a:solidFill>
            <a:prstDash val="solid"/>
            <a:round/>
            <a:headEnd len="sm" w="sm" type="none"/>
            <a:tailEnd len="sm" w="sm" type="none"/>
          </a:ln>
        </p:spPr>
      </p:pic>
      <p:sp>
        <p:nvSpPr>
          <p:cNvPr id="232" name="Google Shape;232;p32"/>
          <p:cNvSpPr/>
          <p:nvPr/>
        </p:nvSpPr>
        <p:spPr>
          <a:xfrm>
            <a:off x="927975" y="3640863"/>
            <a:ext cx="1518600" cy="16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927975" y="4680581"/>
            <a:ext cx="1581300" cy="28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herramientas existen para abusar de una RCE?</a:t>
            </a:r>
            <a:endParaRPr/>
          </a:p>
        </p:txBody>
      </p:sp>
      <p:sp>
        <p:nvSpPr>
          <p:cNvPr id="239" name="Google Shape;239;p33"/>
          <p:cNvSpPr txBox="1"/>
          <p:nvPr>
            <p:ph idx="4294967295" type="body"/>
          </p:nvPr>
        </p:nvSpPr>
        <p:spPr>
          <a:xfrm>
            <a:off x="471375" y="4197575"/>
            <a:ext cx="4367100" cy="42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2000">
                <a:solidFill>
                  <a:schemeClr val="dk1"/>
                </a:solidFill>
                <a:latin typeface="Arial"/>
                <a:ea typeface="Arial"/>
                <a:cs typeface="Arial"/>
                <a:sym typeface="Arial"/>
              </a:rPr>
              <a:t>https://github.com/kraken-ng/Kraken</a:t>
            </a:r>
            <a:endParaRPr b="1" sz="2600">
              <a:solidFill>
                <a:schemeClr val="dk1"/>
              </a:solidFill>
            </a:endParaRPr>
          </a:p>
        </p:txBody>
      </p:sp>
      <p:pic>
        <p:nvPicPr>
          <p:cNvPr id="240" name="Google Shape;240;p33"/>
          <p:cNvPicPr preferRelativeResize="0"/>
          <p:nvPr/>
        </p:nvPicPr>
        <p:blipFill>
          <a:blip r:embed="rId3">
            <a:alphaModFix/>
          </a:blip>
          <a:stretch>
            <a:fillRect/>
          </a:stretch>
        </p:blipFill>
        <p:spPr>
          <a:xfrm>
            <a:off x="1197300" y="1232401"/>
            <a:ext cx="5818200" cy="2909088"/>
          </a:xfrm>
          <a:prstGeom prst="rect">
            <a:avLst/>
          </a:prstGeom>
          <a:noFill/>
          <a:ln cap="flat" cmpd="sng" w="19050">
            <a:solidFill>
              <a:srgbClr val="000000"/>
            </a:solidFill>
            <a:prstDash val="solid"/>
            <a:round/>
            <a:headEnd len="sm" w="sm" type="none"/>
            <a:tailEnd len="sm" w="sm" type="none"/>
          </a:ln>
        </p:spPr>
      </p:pic>
      <p:pic>
        <p:nvPicPr>
          <p:cNvPr id="241" name="Google Shape;241;p33"/>
          <p:cNvPicPr preferRelativeResize="0"/>
          <p:nvPr/>
        </p:nvPicPr>
        <p:blipFill>
          <a:blip r:embed="rId4">
            <a:alphaModFix/>
          </a:blip>
          <a:stretch>
            <a:fillRect/>
          </a:stretch>
        </p:blipFill>
        <p:spPr>
          <a:xfrm>
            <a:off x="8023325" y="4295238"/>
            <a:ext cx="808981" cy="688175"/>
          </a:xfrm>
          <a:prstGeom prst="rect">
            <a:avLst/>
          </a:prstGeom>
          <a:noFill/>
          <a:ln cap="flat" cmpd="sng" w="19050">
            <a:solidFill>
              <a:srgbClr val="000000"/>
            </a:solidFill>
            <a:prstDash val="solid"/>
            <a:round/>
            <a:headEnd len="sm" w="sm" type="none"/>
            <a:tailEnd len="sm" w="sm" type="none"/>
          </a:ln>
        </p:spPr>
      </p:pic>
      <p:pic>
        <p:nvPicPr>
          <p:cNvPr id="242" name="Google Shape;242;p33"/>
          <p:cNvPicPr preferRelativeResize="0"/>
          <p:nvPr/>
        </p:nvPicPr>
        <p:blipFill>
          <a:blip r:embed="rId5">
            <a:alphaModFix/>
          </a:blip>
          <a:stretch>
            <a:fillRect/>
          </a:stretch>
        </p:blipFill>
        <p:spPr>
          <a:xfrm rot="10">
            <a:off x="5140883" y="4356176"/>
            <a:ext cx="1050180" cy="566300"/>
          </a:xfrm>
          <a:prstGeom prst="rect">
            <a:avLst/>
          </a:prstGeom>
          <a:noFill/>
          <a:ln cap="flat" cmpd="sng" w="19050">
            <a:solidFill>
              <a:srgbClr val="000000"/>
            </a:solidFill>
            <a:prstDash val="solid"/>
            <a:round/>
            <a:headEnd len="sm" w="sm" type="none"/>
            <a:tailEnd len="sm" w="sm" type="none"/>
          </a:ln>
        </p:spPr>
      </p:pic>
      <p:pic>
        <p:nvPicPr>
          <p:cNvPr id="243" name="Google Shape;243;p33"/>
          <p:cNvPicPr preferRelativeResize="0"/>
          <p:nvPr/>
        </p:nvPicPr>
        <p:blipFill rotWithShape="1">
          <a:blip r:embed="rId6">
            <a:alphaModFix/>
          </a:blip>
          <a:srcRect b="20256" l="20686" r="20627" t="13285"/>
          <a:stretch/>
        </p:blipFill>
        <p:spPr>
          <a:xfrm>
            <a:off x="6582100" y="4304399"/>
            <a:ext cx="1050201" cy="66985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hace a </a:t>
            </a:r>
            <a:r>
              <a:rPr lang="es">
                <a:solidFill>
                  <a:srgbClr val="FF0000"/>
                </a:solidFill>
              </a:rPr>
              <a:t>Kraken</a:t>
            </a:r>
            <a:r>
              <a:rPr lang="es"/>
              <a:t> diferente a otras herramientas?</a:t>
            </a:r>
            <a:endParaRPr/>
          </a:p>
        </p:txBody>
      </p:sp>
      <p:sp>
        <p:nvSpPr>
          <p:cNvPr id="249" name="Google Shape;249;p34"/>
          <p:cNvSpPr txBox="1"/>
          <p:nvPr>
            <p:ph idx="4294967295" type="body"/>
          </p:nvPr>
        </p:nvSpPr>
        <p:spPr>
          <a:xfrm>
            <a:off x="665675" y="1394275"/>
            <a:ext cx="6800400" cy="2043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s" sz="2000"/>
              <a:t>Principio de “no ejecución de comandos del sistema”.</a:t>
            </a:r>
            <a:endParaRPr sz="2000"/>
          </a:p>
          <a:p>
            <a:pPr indent="-355600" lvl="0" marL="457200" rtl="0" algn="l">
              <a:spcBef>
                <a:spcPts val="0"/>
              </a:spcBef>
              <a:spcAft>
                <a:spcPts val="0"/>
              </a:spcAft>
              <a:buSzPts val="2000"/>
              <a:buChar char="●"/>
            </a:pPr>
            <a:r>
              <a:rPr lang="es" sz="2000"/>
              <a:t>Re-implementaci</a:t>
            </a:r>
            <a:r>
              <a:rPr lang="es" sz="2000"/>
              <a:t>ón de comandos con funciones nativas.</a:t>
            </a:r>
            <a:endParaRPr sz="2000"/>
          </a:p>
          <a:p>
            <a:pPr indent="-355600" lvl="0" marL="457200" rtl="0" algn="l">
              <a:spcBef>
                <a:spcPts val="0"/>
              </a:spcBef>
              <a:spcAft>
                <a:spcPts val="0"/>
              </a:spcAft>
              <a:buSzPts val="2000"/>
              <a:buChar char="●"/>
            </a:pPr>
            <a:r>
              <a:rPr lang="es" sz="2000"/>
              <a:t>Multi-Versión (retrocompatibilidad)</a:t>
            </a:r>
            <a:endParaRPr sz="2000"/>
          </a:p>
          <a:p>
            <a:pPr indent="-355600" lvl="0" marL="457200" rtl="0" algn="l">
              <a:spcBef>
                <a:spcPts val="0"/>
              </a:spcBef>
              <a:spcAft>
                <a:spcPts val="0"/>
              </a:spcAft>
              <a:buSzPts val="2000"/>
              <a:buChar char="●"/>
            </a:pPr>
            <a:r>
              <a:rPr lang="es" sz="2000"/>
              <a:t>Soporte para PHP, JSP y ASP NET.</a:t>
            </a:r>
            <a:endParaRPr sz="2000"/>
          </a:p>
          <a:p>
            <a:pPr indent="-355600" lvl="0" marL="457200" rtl="0" algn="l">
              <a:spcBef>
                <a:spcPts val="0"/>
              </a:spcBef>
              <a:spcAft>
                <a:spcPts val="0"/>
              </a:spcAft>
              <a:buSzPts val="2000"/>
              <a:buChar char="●"/>
            </a:pPr>
            <a:r>
              <a:rPr lang="es" sz="2000"/>
              <a:t>Cliente funcionando en Windows, Linux o MacOS.</a:t>
            </a:r>
            <a:endParaRPr sz="2000"/>
          </a:p>
          <a:p>
            <a:pPr indent="-355600" lvl="0" marL="457200" rtl="0" algn="l">
              <a:spcBef>
                <a:spcPts val="0"/>
              </a:spcBef>
              <a:spcAft>
                <a:spcPts val="0"/>
              </a:spcAft>
              <a:buSzPts val="2000"/>
              <a:buChar char="●"/>
            </a:pPr>
            <a:r>
              <a:rPr lang="es" sz="2000"/>
              <a:t>…</a:t>
            </a:r>
            <a:endParaRPr sz="2000"/>
          </a:p>
        </p:txBody>
      </p:sp>
      <p:pic>
        <p:nvPicPr>
          <p:cNvPr id="250" name="Google Shape;250;p34"/>
          <p:cNvPicPr preferRelativeResize="0"/>
          <p:nvPr/>
        </p:nvPicPr>
        <p:blipFill>
          <a:blip r:embed="rId3">
            <a:alphaModFix/>
          </a:blip>
          <a:stretch>
            <a:fillRect/>
          </a:stretch>
        </p:blipFill>
        <p:spPr>
          <a:xfrm>
            <a:off x="6718544" y="2571744"/>
            <a:ext cx="2185925" cy="218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Re-implementaci</a:t>
            </a:r>
            <a:r>
              <a:rPr lang="es"/>
              <a:t>ón nativa de comandos</a:t>
            </a:r>
            <a:endParaRPr/>
          </a:p>
        </p:txBody>
      </p:sp>
      <p:pic>
        <p:nvPicPr>
          <p:cNvPr id="256" name="Google Shape;256;p35"/>
          <p:cNvPicPr preferRelativeResize="0"/>
          <p:nvPr/>
        </p:nvPicPr>
        <p:blipFill rotWithShape="1">
          <a:blip r:embed="rId3">
            <a:alphaModFix/>
          </a:blip>
          <a:srcRect b="8817" l="0" r="1806" t="0"/>
          <a:stretch/>
        </p:blipFill>
        <p:spPr>
          <a:xfrm>
            <a:off x="152400" y="1112925"/>
            <a:ext cx="8859977" cy="1322962"/>
          </a:xfrm>
          <a:prstGeom prst="rect">
            <a:avLst/>
          </a:prstGeom>
          <a:noFill/>
          <a:ln cap="flat" cmpd="sng" w="9525">
            <a:solidFill>
              <a:srgbClr val="000000"/>
            </a:solidFill>
            <a:prstDash val="solid"/>
            <a:round/>
            <a:headEnd len="sm" w="sm" type="none"/>
            <a:tailEnd len="sm" w="sm" type="none"/>
          </a:ln>
        </p:spPr>
      </p:pic>
      <p:pic>
        <p:nvPicPr>
          <p:cNvPr id="257" name="Google Shape;257;p35"/>
          <p:cNvPicPr preferRelativeResize="0"/>
          <p:nvPr/>
        </p:nvPicPr>
        <p:blipFill rotWithShape="1">
          <a:blip r:embed="rId4">
            <a:alphaModFix/>
          </a:blip>
          <a:srcRect b="0" l="0" r="0" t="42429"/>
          <a:stretch/>
        </p:blipFill>
        <p:spPr>
          <a:xfrm>
            <a:off x="499951" y="2706000"/>
            <a:ext cx="8332348" cy="1804358"/>
          </a:xfrm>
          <a:prstGeom prst="rect">
            <a:avLst/>
          </a:prstGeom>
          <a:noFill/>
          <a:ln cap="flat" cmpd="sng" w="9525">
            <a:solidFill>
              <a:srgbClr val="000000"/>
            </a:solidFill>
            <a:prstDash val="solid"/>
            <a:round/>
            <a:headEnd len="sm" w="sm" type="none"/>
            <a:tailEnd len="sm" w="sm" type="none"/>
          </a:ln>
        </p:spPr>
      </p:pic>
      <p:sp>
        <p:nvSpPr>
          <p:cNvPr id="258" name="Google Shape;258;p35"/>
          <p:cNvSpPr txBox="1"/>
          <p:nvPr>
            <p:ph idx="4294967295" type="body"/>
          </p:nvPr>
        </p:nvSpPr>
        <p:spPr>
          <a:xfrm>
            <a:off x="4215975" y="4696300"/>
            <a:ext cx="4796400" cy="453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1500">
                <a:uFill>
                  <a:noFill/>
                </a:uFill>
                <a:hlinkClick r:id="rId5"/>
              </a:rPr>
              <a:t>https://github.com/</a:t>
            </a:r>
            <a:r>
              <a:rPr lang="es" sz="1500"/>
              <a:t>modules</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Elevaciones</a:t>
            </a:r>
            <a:r>
              <a:rPr lang="es"/>
              <a:t> de privilegios en diferentes ámbitos</a:t>
            </a:r>
            <a:endParaRPr/>
          </a:p>
        </p:txBody>
      </p:sp>
      <p:sp>
        <p:nvSpPr>
          <p:cNvPr id="264" name="Google Shape;264;p36"/>
          <p:cNvSpPr txBox="1"/>
          <p:nvPr>
            <p:ph idx="4294967295" type="body"/>
          </p:nvPr>
        </p:nvSpPr>
        <p:spPr>
          <a:xfrm>
            <a:off x="4215975" y="4696300"/>
            <a:ext cx="4796400" cy="453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1500">
                <a:uFill>
                  <a:noFill/>
                </a:uFill>
                <a:hlinkClick r:id="rId3"/>
              </a:rPr>
              <a:t>https://github.com/BeichenDream/BadPotato</a:t>
            </a:r>
            <a:endParaRPr sz="1500"/>
          </a:p>
        </p:txBody>
      </p:sp>
      <p:pic>
        <p:nvPicPr>
          <p:cNvPr id="265" name="Google Shape;265;p36"/>
          <p:cNvPicPr preferRelativeResize="0"/>
          <p:nvPr/>
        </p:nvPicPr>
        <p:blipFill rotWithShape="1">
          <a:blip r:embed="rId4">
            <a:alphaModFix/>
          </a:blip>
          <a:srcRect b="0" l="0" r="5051" t="0"/>
          <a:stretch/>
        </p:blipFill>
        <p:spPr>
          <a:xfrm>
            <a:off x="337000" y="1043497"/>
            <a:ext cx="8520601" cy="335077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Elevaciones de privilegios en diferentes ámbitos</a:t>
            </a:r>
            <a:endParaRPr/>
          </a:p>
        </p:txBody>
      </p:sp>
      <p:pic>
        <p:nvPicPr>
          <p:cNvPr id="271" name="Google Shape;271;p37"/>
          <p:cNvPicPr preferRelativeResize="0"/>
          <p:nvPr/>
        </p:nvPicPr>
        <p:blipFill>
          <a:blip r:embed="rId3">
            <a:alphaModFix/>
          </a:blip>
          <a:stretch>
            <a:fillRect/>
          </a:stretch>
        </p:blipFill>
        <p:spPr>
          <a:xfrm>
            <a:off x="1235300" y="996525"/>
            <a:ext cx="6336800" cy="383265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Suplantación de contextos de seguridad</a:t>
            </a:r>
            <a:endParaRPr/>
          </a:p>
        </p:txBody>
      </p:sp>
      <p:pic>
        <p:nvPicPr>
          <p:cNvPr id="277" name="Google Shape;277;p38"/>
          <p:cNvPicPr preferRelativeResize="0"/>
          <p:nvPr/>
        </p:nvPicPr>
        <p:blipFill>
          <a:blip r:embed="rId3">
            <a:alphaModFix/>
          </a:blip>
          <a:stretch>
            <a:fillRect/>
          </a:stretch>
        </p:blipFill>
        <p:spPr>
          <a:xfrm>
            <a:off x="405350" y="1112400"/>
            <a:ext cx="7831076" cy="3355324"/>
          </a:xfrm>
          <a:prstGeom prst="rect">
            <a:avLst/>
          </a:prstGeom>
          <a:noFill/>
          <a:ln cap="flat" cmpd="sng" w="9525">
            <a:solidFill>
              <a:srgbClr val="000000"/>
            </a:solidFill>
            <a:prstDash val="solid"/>
            <a:round/>
            <a:headEnd len="sm" w="sm" type="none"/>
            <a:tailEnd len="sm" w="sm" type="none"/>
          </a:ln>
        </p:spPr>
      </p:pic>
      <p:pic>
        <p:nvPicPr>
          <p:cNvPr id="278" name="Google Shape;278;p38"/>
          <p:cNvPicPr preferRelativeResize="0"/>
          <p:nvPr/>
        </p:nvPicPr>
        <p:blipFill>
          <a:blip r:embed="rId4">
            <a:alphaModFix/>
          </a:blip>
          <a:stretch>
            <a:fillRect/>
          </a:stretch>
        </p:blipFill>
        <p:spPr>
          <a:xfrm>
            <a:off x="6756975" y="3240273"/>
            <a:ext cx="2075325" cy="986725"/>
          </a:xfrm>
          <a:prstGeom prst="rect">
            <a:avLst/>
          </a:prstGeom>
          <a:noFill/>
          <a:ln>
            <a:noFill/>
          </a:ln>
        </p:spPr>
      </p:pic>
      <p:sp>
        <p:nvSpPr>
          <p:cNvPr id="279" name="Google Shape;279;p38"/>
          <p:cNvSpPr txBox="1"/>
          <p:nvPr>
            <p:ph idx="4294967295" type="body"/>
          </p:nvPr>
        </p:nvSpPr>
        <p:spPr>
          <a:xfrm>
            <a:off x="4215975" y="4696300"/>
            <a:ext cx="4796400" cy="453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1500">
                <a:uFill>
                  <a:noFill/>
                </a:uFill>
                <a:hlinkClick r:id="rId5"/>
              </a:rPr>
              <a:t>https://www.tarlogic.com/es/blog/abuso-handles-token/</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Ejecuci</a:t>
            </a:r>
            <a:r>
              <a:rPr lang="es"/>
              <a:t>ón de código no administrado</a:t>
            </a:r>
            <a:endParaRPr/>
          </a:p>
        </p:txBody>
      </p:sp>
      <p:pic>
        <p:nvPicPr>
          <p:cNvPr id="285" name="Google Shape;285;p39"/>
          <p:cNvPicPr preferRelativeResize="0"/>
          <p:nvPr/>
        </p:nvPicPr>
        <p:blipFill>
          <a:blip r:embed="rId3">
            <a:alphaModFix/>
          </a:blip>
          <a:stretch>
            <a:fillRect/>
          </a:stretch>
        </p:blipFill>
        <p:spPr>
          <a:xfrm>
            <a:off x="851050" y="1140400"/>
            <a:ext cx="6641352" cy="3521525"/>
          </a:xfrm>
          <a:prstGeom prst="rect">
            <a:avLst/>
          </a:prstGeom>
          <a:noFill/>
          <a:ln cap="flat" cmpd="sng" w="19050">
            <a:solidFill>
              <a:srgbClr val="000000"/>
            </a:solidFill>
            <a:prstDash val="solid"/>
            <a:round/>
            <a:headEnd len="sm" w="sm" type="none"/>
            <a:tailEnd len="sm" w="sm" type="none"/>
          </a:ln>
        </p:spPr>
      </p:pic>
      <p:pic>
        <p:nvPicPr>
          <p:cNvPr id="286" name="Google Shape;286;p39"/>
          <p:cNvPicPr preferRelativeResize="0"/>
          <p:nvPr/>
        </p:nvPicPr>
        <p:blipFill>
          <a:blip r:embed="rId4">
            <a:alphaModFix/>
          </a:blip>
          <a:stretch>
            <a:fillRect/>
          </a:stretch>
        </p:blipFill>
        <p:spPr>
          <a:xfrm>
            <a:off x="5994550" y="1252525"/>
            <a:ext cx="1396150" cy="261350"/>
          </a:xfrm>
          <a:prstGeom prst="rect">
            <a:avLst/>
          </a:prstGeom>
          <a:noFill/>
          <a:ln>
            <a:noFill/>
          </a:ln>
        </p:spPr>
      </p:pic>
      <p:sp>
        <p:nvSpPr>
          <p:cNvPr id="287" name="Google Shape;287;p39"/>
          <p:cNvSpPr txBox="1"/>
          <p:nvPr>
            <p:ph idx="4294967295" type="body"/>
          </p:nvPr>
        </p:nvSpPr>
        <p:spPr>
          <a:xfrm>
            <a:off x="5915925" y="4696300"/>
            <a:ext cx="3096600" cy="453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1500">
                <a:uFill>
                  <a:noFill/>
                </a:uFill>
                <a:hlinkClick r:id="rId5"/>
              </a:rPr>
              <a:t>https://</a:t>
            </a:r>
            <a:r>
              <a:rPr lang="es" sz="1500"/>
              <a:t>www.pinvoke.net/</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se cargan los módulos de Kraken?</a:t>
            </a:r>
            <a:endParaRPr/>
          </a:p>
        </p:txBody>
      </p:sp>
      <p:sp>
        <p:nvSpPr>
          <p:cNvPr id="293" name="Google Shape;293;p40"/>
          <p:cNvSpPr txBox="1"/>
          <p:nvPr>
            <p:ph idx="4294967295" type="body"/>
          </p:nvPr>
        </p:nvSpPr>
        <p:spPr>
          <a:xfrm>
            <a:off x="665675" y="1394275"/>
            <a:ext cx="7652700" cy="89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t>El “</a:t>
            </a:r>
            <a:r>
              <a:rPr b="1" lang="es" sz="1700">
                <a:solidFill>
                  <a:srgbClr val="FF0000"/>
                </a:solidFill>
              </a:rPr>
              <a:t>executor</a:t>
            </a:r>
            <a:r>
              <a:rPr lang="es" sz="1700"/>
              <a:t>” es el mecanismo utilizado por Kraken para </a:t>
            </a:r>
            <a:r>
              <a:rPr lang="es" sz="1700" u="sng"/>
              <a:t>invocar/evaluar/cargar</a:t>
            </a:r>
            <a:r>
              <a:rPr lang="es" sz="1700"/>
              <a:t> los módulos que recibe del cliente.</a:t>
            </a:r>
            <a:endParaRPr sz="1700"/>
          </a:p>
        </p:txBody>
      </p:sp>
      <p:graphicFrame>
        <p:nvGraphicFramePr>
          <p:cNvPr id="294" name="Google Shape;294;p40"/>
          <p:cNvGraphicFramePr/>
          <p:nvPr/>
        </p:nvGraphicFramePr>
        <p:xfrm>
          <a:off x="512363" y="2329500"/>
          <a:ext cx="3000000" cy="3000000"/>
        </p:xfrm>
        <a:graphic>
          <a:graphicData uri="http://schemas.openxmlformats.org/drawingml/2006/table">
            <a:tbl>
              <a:tblPr>
                <a:noFill/>
                <a:tableStyleId>{098819CB-4337-44D5-A4A6-F58233051EF8}</a:tableStyleId>
              </a:tblPr>
              <a:tblGrid>
                <a:gridCol w="2701775"/>
                <a:gridCol w="2701775"/>
                <a:gridCol w="2701775"/>
              </a:tblGrid>
              <a:tr h="481650">
                <a:tc>
                  <a:txBody>
                    <a:bodyPr/>
                    <a:lstStyle/>
                    <a:p>
                      <a:pPr indent="0" lvl="0" marL="0" rtl="0" algn="ctr">
                        <a:spcBef>
                          <a:spcPts val="0"/>
                        </a:spcBef>
                        <a:spcAft>
                          <a:spcPts val="0"/>
                        </a:spcAft>
                        <a:buNone/>
                      </a:pPr>
                      <a:r>
                        <a:rPr b="1" lang="es" sz="1800">
                          <a:solidFill>
                            <a:srgbClr val="FFFFFF"/>
                          </a:solidFill>
                          <a:latin typeface="Lexend"/>
                          <a:ea typeface="Lexend"/>
                          <a:cs typeface="Lexend"/>
                          <a:sym typeface="Lexend"/>
                        </a:rPr>
                        <a:t>PHP</a:t>
                      </a:r>
                      <a:endParaRPr b="1" sz="1800">
                        <a:solidFill>
                          <a:srgbClr val="FFFFFF"/>
                        </a:solidFill>
                        <a:latin typeface="Lexend"/>
                        <a:ea typeface="Lexend"/>
                        <a:cs typeface="Lexend"/>
                        <a:sym typeface="Lexend"/>
                      </a:endParaRPr>
                    </a:p>
                  </a:txBody>
                  <a:tcPr marT="91425" marB="91425" marR="91425" marL="91425">
                    <a:solidFill>
                      <a:srgbClr val="595959"/>
                    </a:solidFill>
                  </a:tcPr>
                </a:tc>
                <a:tc>
                  <a:txBody>
                    <a:bodyPr/>
                    <a:lstStyle/>
                    <a:p>
                      <a:pPr indent="0" lvl="0" marL="0" rtl="0" algn="ctr">
                        <a:spcBef>
                          <a:spcPts val="0"/>
                        </a:spcBef>
                        <a:spcAft>
                          <a:spcPts val="0"/>
                        </a:spcAft>
                        <a:buNone/>
                      </a:pPr>
                      <a:r>
                        <a:rPr b="1" lang="es" sz="1800">
                          <a:solidFill>
                            <a:srgbClr val="FFFFFF"/>
                          </a:solidFill>
                          <a:latin typeface="Lexend"/>
                          <a:ea typeface="Lexend"/>
                          <a:cs typeface="Lexend"/>
                          <a:sym typeface="Lexend"/>
                        </a:rPr>
                        <a:t>JSP</a:t>
                      </a:r>
                      <a:endParaRPr b="1" sz="1800">
                        <a:solidFill>
                          <a:srgbClr val="FFFFFF"/>
                        </a:solidFill>
                        <a:latin typeface="Lexend"/>
                        <a:ea typeface="Lexend"/>
                        <a:cs typeface="Lexend"/>
                        <a:sym typeface="Lexend"/>
                      </a:endParaRPr>
                    </a:p>
                  </a:txBody>
                  <a:tcPr marT="91425" marB="91425" marR="91425" marL="91425">
                    <a:solidFill>
                      <a:srgbClr val="595959"/>
                    </a:solidFill>
                  </a:tcPr>
                </a:tc>
                <a:tc>
                  <a:txBody>
                    <a:bodyPr/>
                    <a:lstStyle/>
                    <a:p>
                      <a:pPr indent="0" lvl="0" marL="0" rtl="0" algn="ctr">
                        <a:spcBef>
                          <a:spcPts val="0"/>
                        </a:spcBef>
                        <a:spcAft>
                          <a:spcPts val="0"/>
                        </a:spcAft>
                        <a:buNone/>
                      </a:pPr>
                      <a:r>
                        <a:rPr b="1" lang="es" sz="1800">
                          <a:solidFill>
                            <a:srgbClr val="FFFFFF"/>
                          </a:solidFill>
                          <a:latin typeface="Lexend"/>
                          <a:ea typeface="Lexend"/>
                          <a:cs typeface="Lexend"/>
                          <a:sym typeface="Lexend"/>
                        </a:rPr>
                        <a:t>ASPX</a:t>
                      </a:r>
                      <a:endParaRPr b="1" sz="1800">
                        <a:solidFill>
                          <a:srgbClr val="FFFFFF"/>
                        </a:solidFill>
                        <a:latin typeface="Lexend"/>
                        <a:ea typeface="Lexend"/>
                        <a:cs typeface="Lexend"/>
                        <a:sym typeface="Lexend"/>
                      </a:endParaRPr>
                    </a:p>
                  </a:txBody>
                  <a:tcPr marT="91425" marB="91425" marR="91425" marL="91425">
                    <a:solidFill>
                      <a:srgbClr val="595959"/>
                    </a:solidFill>
                  </a:tcPr>
                </a:tc>
              </a:tr>
              <a:tr h="481650">
                <a:tc>
                  <a:txBody>
                    <a:bodyPr/>
                    <a:lstStyle/>
                    <a:p>
                      <a:pPr indent="0" lvl="0" marL="0" rtl="0" algn="ctr">
                        <a:spcBef>
                          <a:spcPts val="0"/>
                        </a:spcBef>
                        <a:spcAft>
                          <a:spcPts val="0"/>
                        </a:spcAft>
                        <a:buNone/>
                      </a:pPr>
                      <a:r>
                        <a:rPr lang="es" sz="1600">
                          <a:latin typeface="Lexend"/>
                          <a:ea typeface="Lexend"/>
                          <a:cs typeface="Lexend"/>
                          <a:sym typeface="Lexend"/>
                        </a:rPr>
                        <a:t>eval()</a:t>
                      </a:r>
                      <a:endParaRPr sz="1600">
                        <a:latin typeface="Lexend"/>
                        <a:ea typeface="Lexend"/>
                        <a:cs typeface="Lexend"/>
                        <a:sym typeface="Lexend"/>
                      </a:endParaRPr>
                    </a:p>
                  </a:txBody>
                  <a:tcPr marT="91425" marB="91425" marR="91425" marL="91425">
                    <a:solidFill>
                      <a:srgbClr val="EEEEEE"/>
                    </a:solidFill>
                  </a:tcPr>
                </a:tc>
                <a:tc>
                  <a:txBody>
                    <a:bodyPr/>
                    <a:lstStyle/>
                    <a:p>
                      <a:pPr indent="0" lvl="0" marL="0" rtl="0" algn="ctr">
                        <a:spcBef>
                          <a:spcPts val="0"/>
                        </a:spcBef>
                        <a:spcAft>
                          <a:spcPts val="0"/>
                        </a:spcAft>
                        <a:buNone/>
                      </a:pPr>
                      <a:r>
                        <a:rPr lang="es" sz="1600">
                          <a:latin typeface="Lexend"/>
                          <a:ea typeface="Lexend"/>
                          <a:cs typeface="Lexend"/>
                          <a:sym typeface="Lexend"/>
                        </a:rPr>
                        <a:t>ClassLoader</a:t>
                      </a:r>
                      <a:endParaRPr sz="1600">
                        <a:latin typeface="Lexend"/>
                        <a:ea typeface="Lexend"/>
                        <a:cs typeface="Lexend"/>
                        <a:sym typeface="Lexend"/>
                      </a:endParaRPr>
                    </a:p>
                  </a:txBody>
                  <a:tcPr marT="91425" marB="91425" marR="91425" marL="91425">
                    <a:solidFill>
                      <a:srgbClr val="EEEEEE"/>
                    </a:solidFill>
                  </a:tcPr>
                </a:tc>
                <a:tc>
                  <a:txBody>
                    <a:bodyPr/>
                    <a:lstStyle/>
                    <a:p>
                      <a:pPr indent="0" lvl="0" marL="0" rtl="0" algn="ctr">
                        <a:spcBef>
                          <a:spcPts val="0"/>
                        </a:spcBef>
                        <a:spcAft>
                          <a:spcPts val="0"/>
                        </a:spcAft>
                        <a:buNone/>
                      </a:pPr>
                      <a:r>
                        <a:rPr lang="es" sz="1600">
                          <a:latin typeface="Lexend"/>
                          <a:ea typeface="Lexend"/>
                          <a:cs typeface="Lexend"/>
                          <a:sym typeface="Lexend"/>
                        </a:rPr>
                        <a:t>CSharpCodeProvider</a:t>
                      </a:r>
                      <a:endParaRPr sz="1600">
                        <a:latin typeface="Lexend"/>
                        <a:ea typeface="Lexend"/>
                        <a:cs typeface="Lexend"/>
                        <a:sym typeface="Lexend"/>
                      </a:endParaRPr>
                    </a:p>
                  </a:txBody>
                  <a:tcPr marT="91425" marB="91425" marR="91425" marL="91425">
                    <a:solidFill>
                      <a:srgbClr val="EEEEEE"/>
                    </a:solidFill>
                  </a:tcPr>
                </a:tc>
              </a:tr>
              <a:tr h="481650">
                <a:tc>
                  <a:txBody>
                    <a:bodyPr/>
                    <a:lstStyle/>
                    <a:p>
                      <a:pPr indent="0" lvl="0" marL="0" rtl="0" algn="ctr">
                        <a:spcBef>
                          <a:spcPts val="0"/>
                        </a:spcBef>
                        <a:spcAft>
                          <a:spcPts val="0"/>
                        </a:spcAft>
                        <a:buNone/>
                      </a:pPr>
                      <a:r>
                        <a:rPr lang="es" sz="1600">
                          <a:latin typeface="Lexend"/>
                          <a:ea typeface="Lexend"/>
                          <a:cs typeface="Lexend"/>
                          <a:sym typeface="Lexend"/>
                        </a:rPr>
                        <a:t>create_function()</a:t>
                      </a:r>
                      <a:endParaRPr sz="1600">
                        <a:latin typeface="Lexend"/>
                        <a:ea typeface="Lexend"/>
                        <a:cs typeface="Lexend"/>
                        <a:sym typeface="Lexend"/>
                      </a:endParaRPr>
                    </a:p>
                  </a:txBody>
                  <a:tcPr marT="91425" marB="91425" marR="91425" marL="91425">
                    <a:solidFill>
                      <a:srgbClr val="EEEEEE"/>
                    </a:solidFill>
                  </a:tcPr>
                </a:tc>
                <a:tc>
                  <a:txBody>
                    <a:bodyPr/>
                    <a:lstStyle/>
                    <a:p>
                      <a:pPr indent="0" lvl="0" marL="0" rtl="0" algn="ctr">
                        <a:spcBef>
                          <a:spcPts val="0"/>
                        </a:spcBef>
                        <a:spcAft>
                          <a:spcPts val="0"/>
                        </a:spcAft>
                        <a:buNone/>
                      </a:pPr>
                      <a:r>
                        <a:rPr lang="es" sz="1600">
                          <a:latin typeface="Lexend"/>
                          <a:ea typeface="Lexend"/>
                          <a:cs typeface="Lexend"/>
                          <a:sym typeface="Lexend"/>
                        </a:rPr>
                        <a:t>javax.tools.JavaCompiler</a:t>
                      </a:r>
                      <a:endParaRPr sz="1600">
                        <a:latin typeface="Lexend"/>
                        <a:ea typeface="Lexend"/>
                        <a:cs typeface="Lexend"/>
                        <a:sym typeface="Lexend"/>
                      </a:endParaRPr>
                    </a:p>
                  </a:txBody>
                  <a:tcPr marT="91425" marB="91425" marR="91425" marL="91425">
                    <a:solidFill>
                      <a:srgbClr val="EEEEEE"/>
                    </a:solidFill>
                  </a:tcPr>
                </a:tc>
                <a:tc>
                  <a:txBody>
                    <a:bodyPr/>
                    <a:lstStyle/>
                    <a:p>
                      <a:pPr indent="0" lvl="0" marL="0" rtl="0" algn="ctr">
                        <a:spcBef>
                          <a:spcPts val="0"/>
                        </a:spcBef>
                        <a:spcAft>
                          <a:spcPts val="0"/>
                        </a:spcAft>
                        <a:buNone/>
                      </a:pPr>
                      <a:r>
                        <a:rPr lang="es" sz="1600">
                          <a:latin typeface="Lexend"/>
                          <a:ea typeface="Lexend"/>
                          <a:cs typeface="Lexend"/>
                          <a:sym typeface="Lexend"/>
                        </a:rPr>
                        <a:t>Assembly.Load()</a:t>
                      </a:r>
                      <a:endParaRPr sz="1600">
                        <a:latin typeface="Lexend"/>
                        <a:ea typeface="Lexend"/>
                        <a:cs typeface="Lexend"/>
                        <a:sym typeface="Lexend"/>
                      </a:endParaRPr>
                    </a:p>
                  </a:txBody>
                  <a:tcPr marT="91425" marB="91425" marR="91425" marL="91425">
                    <a:solidFill>
                      <a:srgbClr val="EEEEEE"/>
                    </a:solidFill>
                  </a:tcPr>
                </a:tc>
              </a:tr>
              <a:tr h="481650">
                <a:tc>
                  <a:txBody>
                    <a:bodyPr/>
                    <a:lstStyle/>
                    <a:p>
                      <a:pPr indent="0" lvl="0" marL="0" rtl="0" algn="ctr">
                        <a:spcBef>
                          <a:spcPts val="0"/>
                        </a:spcBef>
                        <a:spcAft>
                          <a:spcPts val="0"/>
                        </a:spcAft>
                        <a:buNone/>
                      </a:pPr>
                      <a:r>
                        <a:rPr lang="es" sz="1600">
                          <a:latin typeface="Lexend"/>
                          <a:ea typeface="Lexend"/>
                          <a:cs typeface="Lexend"/>
                          <a:sym typeface="Lexend"/>
                        </a:rPr>
                        <a:t>include() / require()</a:t>
                      </a:r>
                      <a:endParaRPr sz="1600">
                        <a:latin typeface="Lexend"/>
                        <a:ea typeface="Lexend"/>
                        <a:cs typeface="Lexend"/>
                        <a:sym typeface="Lexend"/>
                      </a:endParaRPr>
                    </a:p>
                  </a:txBody>
                  <a:tcPr marT="91425" marB="91425" marR="91425" marL="91425">
                    <a:solidFill>
                      <a:srgbClr val="EEEEEE"/>
                    </a:solidFill>
                  </a:tcPr>
                </a:tc>
                <a:tc>
                  <a:txBody>
                    <a:bodyPr/>
                    <a:lstStyle/>
                    <a:p>
                      <a:pPr indent="0" lvl="0" marL="0" rtl="0" algn="ctr">
                        <a:spcBef>
                          <a:spcPts val="0"/>
                        </a:spcBef>
                        <a:spcAft>
                          <a:spcPts val="0"/>
                        </a:spcAft>
                        <a:buNone/>
                      </a:pPr>
                      <a:r>
                        <a:t/>
                      </a:r>
                      <a:endParaRPr>
                        <a:latin typeface="Lexend"/>
                        <a:ea typeface="Lexend"/>
                        <a:cs typeface="Lexend"/>
                        <a:sym typeface="Lexend"/>
                      </a:endParaRPr>
                    </a:p>
                  </a:txBody>
                  <a:tcPr marT="91425" marB="91425" marR="91425" marL="91425">
                    <a:solidFill>
                      <a:srgbClr val="EEEEEE"/>
                    </a:solidFill>
                  </a:tcPr>
                </a:tc>
                <a:tc>
                  <a:txBody>
                    <a:bodyPr/>
                    <a:lstStyle/>
                    <a:p>
                      <a:pPr indent="0" lvl="0" marL="0" rtl="0" algn="ctr">
                        <a:spcBef>
                          <a:spcPts val="0"/>
                        </a:spcBef>
                        <a:spcAft>
                          <a:spcPts val="0"/>
                        </a:spcAft>
                        <a:buNone/>
                      </a:pPr>
                      <a:r>
                        <a:rPr lang="es" sz="1600">
                          <a:latin typeface="Lexend"/>
                          <a:ea typeface="Lexend"/>
                          <a:cs typeface="Lexend"/>
                          <a:sym typeface="Lexend"/>
                        </a:rPr>
                        <a:t>System.Reflection.Emit</a:t>
                      </a:r>
                      <a:endParaRPr sz="1600">
                        <a:latin typeface="Lexend"/>
                        <a:ea typeface="Lexend"/>
                        <a:cs typeface="Lexend"/>
                        <a:sym typeface="Lexend"/>
                      </a:endParaRPr>
                    </a:p>
                  </a:txBody>
                  <a:tcPr marT="91425" marB="91425" marR="91425" marL="91425">
                    <a:solidFill>
                      <a:srgbClr val="EEEEEE"/>
                    </a:solidFill>
                  </a:tcPr>
                </a:tc>
              </a:tr>
            </a:tbl>
          </a:graphicData>
        </a:graphic>
      </p:graphicFrame>
      <p:sp>
        <p:nvSpPr>
          <p:cNvPr id="295" name="Google Shape;295;p40"/>
          <p:cNvSpPr txBox="1"/>
          <p:nvPr>
            <p:ph idx="4294967295" type="body"/>
          </p:nvPr>
        </p:nvSpPr>
        <p:spPr>
          <a:xfrm>
            <a:off x="5915925" y="4543900"/>
            <a:ext cx="3096600" cy="453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1500">
                <a:uFill>
                  <a:noFill/>
                </a:uFill>
                <a:hlinkClick r:id="rId3"/>
              </a:rPr>
              <a:t>https://</a:t>
            </a:r>
            <a:r>
              <a:rPr lang="es" sz="1500"/>
              <a:t>github.com/kraken-ng/agents</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qué nos queda ante estas herramientas?</a:t>
            </a:r>
            <a:endParaRPr/>
          </a:p>
        </p:txBody>
      </p:sp>
      <p:sp>
        <p:nvSpPr>
          <p:cNvPr id="301" name="Google Shape;301;p41"/>
          <p:cNvSpPr txBox="1"/>
          <p:nvPr>
            <p:ph idx="4294967295" type="body"/>
          </p:nvPr>
        </p:nvSpPr>
        <p:spPr>
          <a:xfrm>
            <a:off x="665675" y="1394275"/>
            <a:ext cx="7062600" cy="227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s" sz="2000"/>
              <a:t>Aplicar contramedidas generales (mencionadas antes).</a:t>
            </a:r>
            <a:endParaRPr sz="2000"/>
          </a:p>
          <a:p>
            <a:pPr indent="-355600" lvl="0" marL="457200" rtl="0" algn="l">
              <a:spcBef>
                <a:spcPts val="0"/>
              </a:spcBef>
              <a:spcAft>
                <a:spcPts val="0"/>
              </a:spcAft>
              <a:buSzPts val="2000"/>
              <a:buChar char="●"/>
            </a:pPr>
            <a:r>
              <a:rPr lang="es" sz="2000"/>
              <a:t>Tiering Model y principio de </a:t>
            </a:r>
            <a:r>
              <a:rPr lang="es" sz="2000"/>
              <a:t>mínimo</a:t>
            </a:r>
            <a:r>
              <a:rPr lang="es" sz="2000"/>
              <a:t> nivel de privilegio.</a:t>
            </a:r>
            <a:endParaRPr sz="2000"/>
          </a:p>
          <a:p>
            <a:pPr indent="-355600" lvl="0" marL="457200" rtl="0" algn="l">
              <a:spcBef>
                <a:spcPts val="0"/>
              </a:spcBef>
              <a:spcAft>
                <a:spcPts val="0"/>
              </a:spcAft>
              <a:buSzPts val="2000"/>
              <a:buChar char="●"/>
            </a:pPr>
            <a:r>
              <a:rPr lang="es" sz="2000"/>
              <a:t>Establecer medidas de detecci</a:t>
            </a:r>
            <a:r>
              <a:rPr lang="es" sz="2000"/>
              <a:t>ón y monitorización (EDR).</a:t>
            </a:r>
            <a:endParaRPr sz="2000"/>
          </a:p>
          <a:p>
            <a:pPr indent="-355600" lvl="0" marL="457200" rtl="0" algn="l">
              <a:spcBef>
                <a:spcPts val="0"/>
              </a:spcBef>
              <a:spcAft>
                <a:spcPts val="0"/>
              </a:spcAft>
              <a:buSzPts val="2000"/>
              <a:buChar char="●"/>
            </a:pPr>
            <a:r>
              <a:rPr lang="es" sz="2000"/>
              <a:t>Contenedores, Distro-less envs, Hardenización.</a:t>
            </a:r>
            <a:endParaRPr sz="2000"/>
          </a:p>
          <a:p>
            <a:pPr indent="0" lvl="0" marL="0" rtl="0" algn="l">
              <a:spcBef>
                <a:spcPts val="1600"/>
              </a:spcBef>
              <a:spcAft>
                <a:spcPts val="1600"/>
              </a:spcAft>
              <a:buNone/>
            </a:pPr>
            <a:r>
              <a:rPr lang="es" sz="2000"/>
              <a:t>Y sobretodo… </a:t>
            </a:r>
            <a:r>
              <a:rPr lang="es" sz="2000" u="sng"/>
              <a:t>INVENTARIO DE ACTIVOS</a:t>
            </a:r>
            <a:r>
              <a:rPr lang="es" sz="2000"/>
              <a:t>.</a:t>
            </a:r>
            <a:endParaRPr sz="2000"/>
          </a:p>
        </p:txBody>
      </p:sp>
      <p:pic>
        <p:nvPicPr>
          <p:cNvPr id="302" name="Google Shape;302;p41"/>
          <p:cNvPicPr preferRelativeResize="0"/>
          <p:nvPr/>
        </p:nvPicPr>
        <p:blipFill rotWithShape="1">
          <a:blip r:embed="rId3">
            <a:alphaModFix/>
          </a:blip>
          <a:srcRect b="19785" l="12883" r="12209" t="21328"/>
          <a:stretch/>
        </p:blipFill>
        <p:spPr>
          <a:xfrm>
            <a:off x="6461700" y="2869000"/>
            <a:ext cx="2465775" cy="193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¿Cuál es el objetivo de la charla?</a:t>
            </a:r>
            <a:endParaRPr/>
          </a:p>
        </p:txBody>
      </p:sp>
      <p:sp>
        <p:nvSpPr>
          <p:cNvPr id="70" name="Google Shape;70;p15"/>
          <p:cNvSpPr txBox="1"/>
          <p:nvPr>
            <p:ph idx="4294967295" type="body"/>
          </p:nvPr>
        </p:nvSpPr>
        <p:spPr>
          <a:xfrm>
            <a:off x="665675" y="1394275"/>
            <a:ext cx="6800400" cy="177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s" sz="1700"/>
              <a:t>Ahondar en el concepto de “</a:t>
            </a:r>
            <a:r>
              <a:rPr lang="es" sz="1700" u="sng"/>
              <a:t>Implante web</a:t>
            </a:r>
            <a:r>
              <a:rPr lang="es" sz="1700"/>
              <a:t>”.</a:t>
            </a:r>
            <a:endParaRPr sz="1700"/>
          </a:p>
          <a:p>
            <a:pPr indent="-336550" lvl="0" marL="457200" rtl="0" algn="l">
              <a:spcBef>
                <a:spcPts val="0"/>
              </a:spcBef>
              <a:spcAft>
                <a:spcPts val="0"/>
              </a:spcAft>
              <a:buSzPts val="1700"/>
              <a:buChar char="●"/>
            </a:pPr>
            <a:r>
              <a:rPr lang="es" sz="1700"/>
              <a:t>Conocer los distintos tipos de implantes web.</a:t>
            </a:r>
            <a:endParaRPr sz="1700"/>
          </a:p>
          <a:p>
            <a:pPr indent="-336550" lvl="0" marL="457200" rtl="0" algn="l">
              <a:spcBef>
                <a:spcPts val="0"/>
              </a:spcBef>
              <a:spcAft>
                <a:spcPts val="0"/>
              </a:spcAft>
              <a:buSzPts val="1700"/>
              <a:buChar char="●"/>
            </a:pPr>
            <a:r>
              <a:rPr lang="es" sz="1700"/>
              <a:t>Entender, desde la perspectiva ofensiva, el uso de cada herramienta.</a:t>
            </a:r>
            <a:endParaRPr sz="1700"/>
          </a:p>
          <a:p>
            <a:pPr indent="-336550" lvl="0" marL="457200" rtl="0" algn="l">
              <a:spcBef>
                <a:spcPts val="0"/>
              </a:spcBef>
              <a:spcAft>
                <a:spcPts val="0"/>
              </a:spcAft>
              <a:buSzPts val="1700"/>
              <a:buChar char="●"/>
            </a:pPr>
            <a:r>
              <a:rPr lang="es" sz="1700"/>
              <a:t>Proponer estrategias de defensivas (Identificación + Defensa).</a:t>
            </a:r>
            <a:endParaRPr sz="1700"/>
          </a:p>
        </p:txBody>
      </p:sp>
      <p:pic>
        <p:nvPicPr>
          <p:cNvPr id="71" name="Google Shape;71;p15"/>
          <p:cNvPicPr preferRelativeResize="0"/>
          <p:nvPr/>
        </p:nvPicPr>
        <p:blipFill>
          <a:blip r:embed="rId3">
            <a:alphaModFix/>
          </a:blip>
          <a:stretch>
            <a:fillRect/>
          </a:stretch>
        </p:blipFill>
        <p:spPr>
          <a:xfrm>
            <a:off x="561300" y="3511675"/>
            <a:ext cx="1346126" cy="1187976"/>
          </a:xfrm>
          <a:prstGeom prst="rect">
            <a:avLst/>
          </a:prstGeom>
          <a:noFill/>
          <a:ln>
            <a:noFill/>
          </a:ln>
        </p:spPr>
      </p:pic>
      <p:sp>
        <p:nvSpPr>
          <p:cNvPr id="72" name="Google Shape;72;p15"/>
          <p:cNvSpPr txBox="1"/>
          <p:nvPr>
            <p:ph idx="4294967295" type="body"/>
          </p:nvPr>
        </p:nvSpPr>
        <p:spPr>
          <a:xfrm>
            <a:off x="1907425" y="3458798"/>
            <a:ext cx="6800400" cy="118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1700"/>
              <a:t>DISCLAIMER: </a:t>
            </a:r>
            <a:r>
              <a:rPr lang="es" sz="1700"/>
              <a:t>aunque la charla tiene algunas “pinceladas técnicas”, el objetivo es que se entienda independientemente del nivel técnico. Puedes descargar las slides desde el siguiente QR o en mi Github.</a:t>
            </a:r>
            <a:endParaRPr sz="1700"/>
          </a:p>
        </p:txBody>
      </p:sp>
      <p:pic>
        <p:nvPicPr>
          <p:cNvPr id="73" name="Google Shape;73;p15"/>
          <p:cNvPicPr preferRelativeResize="0"/>
          <p:nvPr/>
        </p:nvPicPr>
        <p:blipFill rotWithShape="1">
          <a:blip r:embed="rId4">
            <a:alphaModFix/>
          </a:blip>
          <a:srcRect b="5126" l="3790" r="5965" t="3648"/>
          <a:stretch/>
        </p:blipFill>
        <p:spPr>
          <a:xfrm>
            <a:off x="7361700" y="445029"/>
            <a:ext cx="1346125" cy="136077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671250" y="1988850"/>
            <a:ext cx="77385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&gt; “No existe la soluci</a:t>
            </a:r>
            <a:r>
              <a:rPr lang="es"/>
              <a:t>ón perfecta, </a:t>
            </a:r>
            <a:endParaRPr/>
          </a:p>
          <a:p>
            <a:pPr indent="0" lvl="0" marL="0" rtl="0" algn="ctr">
              <a:spcBef>
                <a:spcPts val="0"/>
              </a:spcBef>
              <a:spcAft>
                <a:spcPts val="0"/>
              </a:spcAft>
              <a:buNone/>
            </a:pPr>
            <a:r>
              <a:rPr lang="es"/>
              <a:t>la clave reside en mejorar y en dificultar </a:t>
            </a:r>
            <a:endParaRPr/>
          </a:p>
          <a:p>
            <a:pPr indent="0" lvl="0" marL="0" rtl="0" algn="ctr">
              <a:spcBef>
                <a:spcPts val="0"/>
              </a:spcBef>
              <a:spcAft>
                <a:spcPts val="0"/>
              </a:spcAft>
              <a:buNone/>
            </a:pPr>
            <a:r>
              <a:rPr lang="es"/>
              <a:t>lo suficiente el camino al atacante</a:t>
            </a:r>
            <a:r>
              <a:rPr lang="es"/>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3"/>
          <p:cNvPicPr preferRelativeResize="0"/>
          <p:nvPr/>
        </p:nvPicPr>
        <p:blipFill>
          <a:blip r:embed="rId3">
            <a:alphaModFix/>
          </a:blip>
          <a:stretch>
            <a:fillRect/>
          </a:stretch>
        </p:blipFill>
        <p:spPr>
          <a:xfrm>
            <a:off x="-3572" y="0"/>
            <a:ext cx="9147573"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son los implantes web?</a:t>
            </a:r>
            <a:endParaRPr/>
          </a:p>
        </p:txBody>
      </p:sp>
      <p:sp>
        <p:nvSpPr>
          <p:cNvPr id="79" name="Google Shape;79;p16"/>
          <p:cNvSpPr txBox="1"/>
          <p:nvPr>
            <p:ph idx="4294967295" type="body"/>
          </p:nvPr>
        </p:nvSpPr>
        <p:spPr>
          <a:xfrm>
            <a:off x="741875" y="1241875"/>
            <a:ext cx="6800400" cy="9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“Un implante web es una herramienta de post-explotación que se utiliza bajo el contexto de un servicio web” - </a:t>
            </a:r>
            <a:r>
              <a:rPr lang="es" sz="1300"/>
              <a:t>(@me)</a:t>
            </a:r>
            <a:endParaRPr sz="1300"/>
          </a:p>
        </p:txBody>
      </p:sp>
      <p:sp>
        <p:nvSpPr>
          <p:cNvPr id="80" name="Google Shape;80;p16"/>
          <p:cNvSpPr txBox="1"/>
          <p:nvPr>
            <p:ph type="title"/>
          </p:nvPr>
        </p:nvSpPr>
        <p:spPr>
          <a:xfrm>
            <a:off x="311700" y="1165675"/>
            <a:ext cx="35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100"/>
              <a:t>&gt;</a:t>
            </a:r>
            <a:endParaRPr sz="4100"/>
          </a:p>
        </p:txBody>
      </p:sp>
      <p:pic>
        <p:nvPicPr>
          <p:cNvPr id="81" name="Google Shape;81;p16"/>
          <p:cNvPicPr preferRelativeResize="0"/>
          <p:nvPr/>
        </p:nvPicPr>
        <p:blipFill>
          <a:blip r:embed="rId3">
            <a:alphaModFix/>
          </a:blip>
          <a:stretch>
            <a:fillRect/>
          </a:stretch>
        </p:blipFill>
        <p:spPr>
          <a:xfrm>
            <a:off x="5078235" y="4267978"/>
            <a:ext cx="515502" cy="436997"/>
          </a:xfrm>
          <a:prstGeom prst="rect">
            <a:avLst/>
          </a:prstGeom>
          <a:noFill/>
          <a:ln>
            <a:noFill/>
          </a:ln>
        </p:spPr>
      </p:pic>
      <p:sp>
        <p:nvSpPr>
          <p:cNvPr id="82" name="Google Shape;82;p16"/>
          <p:cNvSpPr/>
          <p:nvPr/>
        </p:nvSpPr>
        <p:spPr>
          <a:xfrm>
            <a:off x="3041538" y="2797975"/>
            <a:ext cx="2438400" cy="595500"/>
          </a:xfrm>
          <a:prstGeom prst="chevron">
            <a:avLst>
              <a:gd fmla="val 50000" name="adj"/>
            </a:avLst>
          </a:prstGeom>
          <a:solidFill>
            <a:srgbClr val="B4A7D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latin typeface="Lexend"/>
                <a:ea typeface="Lexend"/>
                <a:cs typeface="Lexend"/>
                <a:sym typeface="Lexend"/>
              </a:rPr>
              <a:t>Initial Access (TA0001)</a:t>
            </a:r>
            <a:endParaRPr b="1" sz="1700">
              <a:latin typeface="Lexend"/>
              <a:ea typeface="Lexend"/>
              <a:cs typeface="Lexend"/>
              <a:sym typeface="Lexend"/>
            </a:endParaRPr>
          </a:p>
        </p:txBody>
      </p:sp>
      <p:sp>
        <p:nvSpPr>
          <p:cNvPr id="83" name="Google Shape;83;p16"/>
          <p:cNvSpPr/>
          <p:nvPr/>
        </p:nvSpPr>
        <p:spPr>
          <a:xfrm>
            <a:off x="5997088" y="3281725"/>
            <a:ext cx="2888400" cy="595500"/>
          </a:xfrm>
          <a:prstGeom prst="chevron">
            <a:avLst>
              <a:gd fmla="val 50000" name="adj"/>
            </a:avLst>
          </a:prstGeom>
          <a:solidFill>
            <a:srgbClr val="E0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latin typeface="Lexend"/>
                <a:ea typeface="Lexend"/>
                <a:cs typeface="Lexend"/>
                <a:sym typeface="Lexend"/>
              </a:rPr>
              <a:t>Credential Access (TA0006)</a:t>
            </a:r>
            <a:endParaRPr b="1" sz="1700">
              <a:latin typeface="Lexend"/>
              <a:ea typeface="Lexend"/>
              <a:cs typeface="Lexend"/>
              <a:sym typeface="Lexend"/>
            </a:endParaRPr>
          </a:p>
        </p:txBody>
      </p:sp>
      <p:sp>
        <p:nvSpPr>
          <p:cNvPr id="84" name="Google Shape;84;p16"/>
          <p:cNvSpPr/>
          <p:nvPr/>
        </p:nvSpPr>
        <p:spPr>
          <a:xfrm>
            <a:off x="3048863" y="3532975"/>
            <a:ext cx="2438400" cy="595500"/>
          </a:xfrm>
          <a:prstGeom prst="chevron">
            <a:avLst>
              <a:gd fmla="val 50000" name="adj"/>
            </a:avLst>
          </a:prstGeom>
          <a:solidFill>
            <a:srgbClr val="B4A7D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latin typeface="Lexend"/>
                <a:ea typeface="Lexend"/>
                <a:cs typeface="Lexend"/>
                <a:sym typeface="Lexend"/>
              </a:rPr>
              <a:t>Persistence (TA0003)</a:t>
            </a:r>
            <a:endParaRPr b="1" sz="1700">
              <a:latin typeface="Lexend"/>
              <a:ea typeface="Lexend"/>
              <a:cs typeface="Lexend"/>
              <a:sym typeface="Lexend"/>
            </a:endParaRPr>
          </a:p>
        </p:txBody>
      </p:sp>
      <p:cxnSp>
        <p:nvCxnSpPr>
          <p:cNvPr id="85" name="Google Shape;85;p16"/>
          <p:cNvCxnSpPr/>
          <p:nvPr/>
        </p:nvCxnSpPr>
        <p:spPr>
          <a:xfrm>
            <a:off x="5726203" y="2528350"/>
            <a:ext cx="24600" cy="1978200"/>
          </a:xfrm>
          <a:prstGeom prst="straightConnector1">
            <a:avLst/>
          </a:prstGeom>
          <a:noFill/>
          <a:ln cap="flat" cmpd="sng" w="38100">
            <a:solidFill>
              <a:srgbClr val="000000"/>
            </a:solidFill>
            <a:prstDash val="dash"/>
            <a:round/>
            <a:headEnd len="med" w="med" type="none"/>
            <a:tailEnd len="med" w="med" type="none"/>
          </a:ln>
        </p:spPr>
      </p:cxnSp>
      <p:cxnSp>
        <p:nvCxnSpPr>
          <p:cNvPr id="86" name="Google Shape;86;p16"/>
          <p:cNvCxnSpPr/>
          <p:nvPr/>
        </p:nvCxnSpPr>
        <p:spPr>
          <a:xfrm>
            <a:off x="2754403" y="2528350"/>
            <a:ext cx="24600" cy="1978200"/>
          </a:xfrm>
          <a:prstGeom prst="straightConnector1">
            <a:avLst/>
          </a:prstGeom>
          <a:noFill/>
          <a:ln cap="flat" cmpd="sng" w="38100">
            <a:solidFill>
              <a:srgbClr val="000000"/>
            </a:solidFill>
            <a:prstDash val="dash"/>
            <a:round/>
            <a:headEnd len="med" w="med" type="none"/>
            <a:tailEnd len="med" w="med" type="none"/>
          </a:ln>
        </p:spPr>
      </p:cxnSp>
      <p:sp>
        <p:nvSpPr>
          <p:cNvPr id="87" name="Google Shape;87;p16"/>
          <p:cNvSpPr/>
          <p:nvPr/>
        </p:nvSpPr>
        <p:spPr>
          <a:xfrm>
            <a:off x="175113" y="3219700"/>
            <a:ext cx="2305500" cy="595500"/>
          </a:xfrm>
          <a:prstGeom prst="chevron">
            <a:avLst>
              <a:gd fmla="val 50000" name="adj"/>
            </a:avLst>
          </a:prstGeom>
          <a:solidFill>
            <a:srgbClr val="A4C2F4"/>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latin typeface="Lexend"/>
                <a:ea typeface="Lexend"/>
                <a:cs typeface="Lexend"/>
                <a:sym typeface="Lexend"/>
              </a:rPr>
              <a:t>ARBITRARY</a:t>
            </a:r>
            <a:endParaRPr b="1" sz="1700">
              <a:latin typeface="Lexend"/>
              <a:ea typeface="Lexend"/>
              <a:cs typeface="Lexend"/>
              <a:sym typeface="Lexend"/>
            </a:endParaRPr>
          </a:p>
          <a:p>
            <a:pPr indent="0" lvl="0" marL="0" rtl="0" algn="ctr">
              <a:spcBef>
                <a:spcPts val="0"/>
              </a:spcBef>
              <a:spcAft>
                <a:spcPts val="0"/>
              </a:spcAft>
              <a:buNone/>
            </a:pPr>
            <a:r>
              <a:rPr b="1" lang="es" sz="1700">
                <a:latin typeface="Lexend"/>
                <a:ea typeface="Lexend"/>
                <a:cs typeface="Lexend"/>
                <a:sym typeface="Lexend"/>
              </a:rPr>
              <a:t>FILE UPLOAD</a:t>
            </a:r>
            <a:endParaRPr b="1" sz="1700">
              <a:latin typeface="Lexend"/>
              <a:ea typeface="Lexend"/>
              <a:cs typeface="Lexend"/>
              <a:sym typeface="Lexend"/>
            </a:endParaRPr>
          </a:p>
        </p:txBody>
      </p:sp>
      <p:sp>
        <p:nvSpPr>
          <p:cNvPr id="88" name="Google Shape;88;p16"/>
          <p:cNvSpPr/>
          <p:nvPr/>
        </p:nvSpPr>
        <p:spPr>
          <a:xfrm>
            <a:off x="5997088" y="2528500"/>
            <a:ext cx="2971800" cy="595500"/>
          </a:xfrm>
          <a:prstGeom prst="chevron">
            <a:avLst>
              <a:gd fmla="val 50000" name="adj"/>
            </a:avLst>
          </a:prstGeom>
          <a:solidFill>
            <a:srgbClr val="E0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latin typeface="Lexend"/>
                <a:ea typeface="Lexend"/>
                <a:cs typeface="Lexend"/>
                <a:sym typeface="Lexend"/>
              </a:rPr>
              <a:t>Privilege Escalation (TA0004)</a:t>
            </a:r>
            <a:endParaRPr b="1" sz="1700">
              <a:latin typeface="Lexend"/>
              <a:ea typeface="Lexend"/>
              <a:cs typeface="Lexend"/>
              <a:sym typeface="Lexend"/>
            </a:endParaRPr>
          </a:p>
        </p:txBody>
      </p:sp>
      <p:sp>
        <p:nvSpPr>
          <p:cNvPr id="89" name="Google Shape;89;p16"/>
          <p:cNvSpPr/>
          <p:nvPr/>
        </p:nvSpPr>
        <p:spPr>
          <a:xfrm>
            <a:off x="6027238" y="4111300"/>
            <a:ext cx="2888400" cy="595500"/>
          </a:xfrm>
          <a:prstGeom prst="chevron">
            <a:avLst>
              <a:gd fmla="val 50000" name="adj"/>
            </a:avLst>
          </a:prstGeom>
          <a:solidFill>
            <a:srgbClr val="E0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latin typeface="Lexend"/>
                <a:ea typeface="Lexend"/>
                <a:cs typeface="Lexend"/>
                <a:sym typeface="Lexend"/>
              </a:rPr>
              <a:t>Lateral Movement (TA0008)</a:t>
            </a:r>
            <a:endParaRPr b="1" sz="1700">
              <a:latin typeface="Lexend"/>
              <a:ea typeface="Lexend"/>
              <a:cs typeface="Lexend"/>
              <a:sym typeface="Lexend"/>
            </a:endParaRPr>
          </a:p>
        </p:txBody>
      </p:sp>
      <p:pic>
        <p:nvPicPr>
          <p:cNvPr id="90" name="Google Shape;90;p16"/>
          <p:cNvPicPr preferRelativeResize="0"/>
          <p:nvPr/>
        </p:nvPicPr>
        <p:blipFill>
          <a:blip r:embed="rId4">
            <a:alphaModFix/>
          </a:blip>
          <a:stretch>
            <a:fillRect/>
          </a:stretch>
        </p:blipFill>
        <p:spPr>
          <a:xfrm>
            <a:off x="1911200" y="4191400"/>
            <a:ext cx="659950" cy="4353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tipos de </a:t>
            </a:r>
            <a:r>
              <a:rPr lang="es">
                <a:solidFill>
                  <a:srgbClr val="FF0000"/>
                </a:solidFill>
              </a:rPr>
              <a:t>implantes/tools/</a:t>
            </a:r>
            <a:r>
              <a:rPr lang="es">
                <a:solidFill>
                  <a:srgbClr val="FF0000"/>
                </a:solidFill>
              </a:rPr>
              <a:t>técnicas</a:t>
            </a:r>
            <a:r>
              <a:rPr lang="es"/>
              <a:t> conocemos?</a:t>
            </a:r>
            <a:endParaRPr/>
          </a:p>
        </p:txBody>
      </p:sp>
      <p:sp>
        <p:nvSpPr>
          <p:cNvPr id="96" name="Google Shape;96;p17"/>
          <p:cNvSpPr txBox="1"/>
          <p:nvPr>
            <p:ph idx="4294967295" type="body"/>
          </p:nvPr>
        </p:nvSpPr>
        <p:spPr>
          <a:xfrm>
            <a:off x="631425" y="2774425"/>
            <a:ext cx="1285200" cy="51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900"/>
              <a:t>Webshells</a:t>
            </a:r>
            <a:endParaRPr sz="1900"/>
          </a:p>
        </p:txBody>
      </p:sp>
      <p:pic>
        <p:nvPicPr>
          <p:cNvPr id="97" name="Google Shape;97;p17"/>
          <p:cNvPicPr preferRelativeResize="0"/>
          <p:nvPr/>
        </p:nvPicPr>
        <p:blipFill>
          <a:blip r:embed="rId3">
            <a:alphaModFix/>
          </a:blip>
          <a:stretch>
            <a:fillRect/>
          </a:stretch>
        </p:blipFill>
        <p:spPr>
          <a:xfrm>
            <a:off x="522400" y="1482956"/>
            <a:ext cx="1503250" cy="1335926"/>
          </a:xfrm>
          <a:prstGeom prst="rect">
            <a:avLst/>
          </a:prstGeom>
          <a:noFill/>
          <a:ln>
            <a:noFill/>
          </a:ln>
        </p:spPr>
      </p:pic>
      <p:sp>
        <p:nvSpPr>
          <p:cNvPr id="98" name="Google Shape;98;p17"/>
          <p:cNvSpPr txBox="1"/>
          <p:nvPr>
            <p:ph idx="4294967295" type="body"/>
          </p:nvPr>
        </p:nvSpPr>
        <p:spPr>
          <a:xfrm rot="-560786">
            <a:off x="5080287" y="3123745"/>
            <a:ext cx="1706860" cy="512285"/>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t>Memory Horses</a:t>
            </a:r>
            <a:endParaRPr sz="1700"/>
          </a:p>
        </p:txBody>
      </p:sp>
      <p:pic>
        <p:nvPicPr>
          <p:cNvPr id="99" name="Google Shape;99;p17"/>
          <p:cNvPicPr preferRelativeResize="0"/>
          <p:nvPr/>
        </p:nvPicPr>
        <p:blipFill rotWithShape="1">
          <a:blip r:embed="rId4">
            <a:alphaModFix/>
          </a:blip>
          <a:srcRect b="28937" l="34767" r="33808" t="28954"/>
          <a:stretch/>
        </p:blipFill>
        <p:spPr>
          <a:xfrm rot="-581728">
            <a:off x="1931800" y="1437377"/>
            <a:ext cx="2352953" cy="1773624"/>
          </a:xfrm>
          <a:prstGeom prst="rect">
            <a:avLst/>
          </a:prstGeom>
          <a:noFill/>
          <a:ln>
            <a:noFill/>
          </a:ln>
        </p:spPr>
      </p:pic>
      <p:sp>
        <p:nvSpPr>
          <p:cNvPr id="100" name="Google Shape;100;p17"/>
          <p:cNvSpPr txBox="1"/>
          <p:nvPr>
            <p:ph idx="4294967295" type="body"/>
          </p:nvPr>
        </p:nvSpPr>
        <p:spPr>
          <a:xfrm>
            <a:off x="2449800" y="2905825"/>
            <a:ext cx="1646400" cy="51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t>Herramientas de tunelización</a:t>
            </a:r>
            <a:endParaRPr sz="1700"/>
          </a:p>
        </p:txBody>
      </p:sp>
      <p:pic>
        <p:nvPicPr>
          <p:cNvPr id="101" name="Google Shape;101;p17"/>
          <p:cNvPicPr preferRelativeResize="0"/>
          <p:nvPr/>
        </p:nvPicPr>
        <p:blipFill>
          <a:blip r:embed="rId5">
            <a:alphaModFix/>
          </a:blip>
          <a:stretch>
            <a:fillRect/>
          </a:stretch>
        </p:blipFill>
        <p:spPr>
          <a:xfrm rot="-492324">
            <a:off x="3879525" y="1324535"/>
            <a:ext cx="2951301" cy="1867625"/>
          </a:xfrm>
          <a:prstGeom prst="rect">
            <a:avLst/>
          </a:prstGeom>
          <a:noFill/>
          <a:ln>
            <a:noFill/>
          </a:ln>
        </p:spPr>
      </p:pic>
      <p:pic>
        <p:nvPicPr>
          <p:cNvPr id="102" name="Google Shape;102;p17"/>
          <p:cNvPicPr preferRelativeResize="0"/>
          <p:nvPr/>
        </p:nvPicPr>
        <p:blipFill>
          <a:blip r:embed="rId6">
            <a:alphaModFix/>
          </a:blip>
          <a:stretch>
            <a:fillRect/>
          </a:stretch>
        </p:blipFill>
        <p:spPr>
          <a:xfrm rot="671682">
            <a:off x="3640200" y="3508624"/>
            <a:ext cx="1503250" cy="1503250"/>
          </a:xfrm>
          <a:prstGeom prst="rect">
            <a:avLst/>
          </a:prstGeom>
          <a:noFill/>
          <a:ln>
            <a:noFill/>
          </a:ln>
        </p:spPr>
      </p:pic>
      <p:sp>
        <p:nvSpPr>
          <p:cNvPr id="103" name="Google Shape;103;p17"/>
          <p:cNvSpPr txBox="1"/>
          <p:nvPr>
            <p:ph idx="4294967295" type="body"/>
          </p:nvPr>
        </p:nvSpPr>
        <p:spPr>
          <a:xfrm>
            <a:off x="4529525" y="4296550"/>
            <a:ext cx="828300" cy="51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t>SSTI</a:t>
            </a:r>
            <a:endParaRPr sz="1700"/>
          </a:p>
        </p:txBody>
      </p:sp>
      <p:pic>
        <p:nvPicPr>
          <p:cNvPr id="104" name="Google Shape;104;p17"/>
          <p:cNvPicPr preferRelativeResize="0"/>
          <p:nvPr/>
        </p:nvPicPr>
        <p:blipFill rotWithShape="1">
          <a:blip r:embed="rId7">
            <a:alphaModFix/>
          </a:blip>
          <a:srcRect b="0" l="22697" r="21257" t="0"/>
          <a:stretch/>
        </p:blipFill>
        <p:spPr>
          <a:xfrm>
            <a:off x="644556" y="3439226"/>
            <a:ext cx="1503250" cy="1275199"/>
          </a:xfrm>
          <a:prstGeom prst="rect">
            <a:avLst/>
          </a:prstGeom>
          <a:noFill/>
          <a:ln>
            <a:noFill/>
          </a:ln>
        </p:spPr>
      </p:pic>
      <p:sp>
        <p:nvSpPr>
          <p:cNvPr id="105" name="Google Shape;105;p17"/>
          <p:cNvSpPr txBox="1"/>
          <p:nvPr>
            <p:ph idx="4294967295" type="body"/>
          </p:nvPr>
        </p:nvSpPr>
        <p:spPr>
          <a:xfrm>
            <a:off x="2152675" y="3924500"/>
            <a:ext cx="1285200" cy="51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900"/>
              <a:t>Módulos de WAF</a:t>
            </a:r>
            <a:endParaRPr sz="1900"/>
          </a:p>
        </p:txBody>
      </p:sp>
      <p:pic>
        <p:nvPicPr>
          <p:cNvPr id="106" name="Google Shape;106;p17"/>
          <p:cNvPicPr preferRelativeResize="0"/>
          <p:nvPr/>
        </p:nvPicPr>
        <p:blipFill rotWithShape="1">
          <a:blip r:embed="rId8">
            <a:alphaModFix/>
          </a:blip>
          <a:srcRect b="0" l="41286" r="21948" t="0"/>
          <a:stretch/>
        </p:blipFill>
        <p:spPr>
          <a:xfrm>
            <a:off x="6515250" y="868825"/>
            <a:ext cx="2523575" cy="2779051"/>
          </a:xfrm>
          <a:prstGeom prst="rect">
            <a:avLst/>
          </a:prstGeom>
          <a:noFill/>
          <a:ln>
            <a:noFill/>
          </a:ln>
        </p:spPr>
      </p:pic>
      <p:sp>
        <p:nvSpPr>
          <p:cNvPr id="107" name="Google Shape;107;p17"/>
          <p:cNvSpPr txBox="1"/>
          <p:nvPr>
            <p:ph idx="4294967295" type="body"/>
          </p:nvPr>
        </p:nvSpPr>
        <p:spPr>
          <a:xfrm>
            <a:off x="7105000" y="3102675"/>
            <a:ext cx="1503300" cy="95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t>Módulos de Servidor Web</a:t>
            </a:r>
            <a:endParaRPr sz="1700"/>
          </a:p>
        </p:txBody>
      </p:sp>
      <p:pic>
        <p:nvPicPr>
          <p:cNvPr id="108" name="Google Shape;108;p17"/>
          <p:cNvPicPr preferRelativeResize="0"/>
          <p:nvPr/>
        </p:nvPicPr>
        <p:blipFill rotWithShape="1">
          <a:blip r:embed="rId9">
            <a:alphaModFix/>
          </a:blip>
          <a:srcRect b="43378" l="27892" r="28395" t="0"/>
          <a:stretch/>
        </p:blipFill>
        <p:spPr>
          <a:xfrm>
            <a:off x="5408213" y="3577477"/>
            <a:ext cx="1646401" cy="1070285"/>
          </a:xfrm>
          <a:prstGeom prst="rect">
            <a:avLst/>
          </a:prstGeom>
          <a:noFill/>
          <a:ln>
            <a:noFill/>
          </a:ln>
        </p:spPr>
      </p:pic>
      <p:sp>
        <p:nvSpPr>
          <p:cNvPr id="109" name="Google Shape;109;p17"/>
          <p:cNvSpPr txBox="1"/>
          <p:nvPr>
            <p:ph idx="4294967295" type="body"/>
          </p:nvPr>
        </p:nvSpPr>
        <p:spPr>
          <a:xfrm>
            <a:off x="6872800" y="4171250"/>
            <a:ext cx="1766400" cy="51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t>Deserializaciones</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una </a:t>
            </a:r>
            <a:r>
              <a:rPr lang="es">
                <a:solidFill>
                  <a:srgbClr val="FF0000"/>
                </a:solidFill>
              </a:rPr>
              <a:t>webshell</a:t>
            </a:r>
            <a:r>
              <a:rPr lang="es"/>
              <a:t>?</a:t>
            </a:r>
            <a:endParaRPr/>
          </a:p>
        </p:txBody>
      </p:sp>
      <p:pic>
        <p:nvPicPr>
          <p:cNvPr id="115" name="Google Shape;115;p18"/>
          <p:cNvPicPr preferRelativeResize="0"/>
          <p:nvPr/>
        </p:nvPicPr>
        <p:blipFill rotWithShape="1">
          <a:blip r:embed="rId3">
            <a:alphaModFix/>
          </a:blip>
          <a:srcRect b="0" l="0" r="24029" t="0"/>
          <a:stretch/>
        </p:blipFill>
        <p:spPr>
          <a:xfrm>
            <a:off x="852325" y="1219050"/>
            <a:ext cx="6444027" cy="3433600"/>
          </a:xfrm>
          <a:prstGeom prst="rect">
            <a:avLst/>
          </a:prstGeom>
          <a:noFill/>
          <a:ln cap="flat" cmpd="sng" w="19050">
            <a:solidFill>
              <a:srgbClr val="000000"/>
            </a:solidFill>
            <a:prstDash val="solid"/>
            <a:round/>
            <a:headEnd len="sm" w="sm" type="none"/>
            <a:tailEnd len="sm" w="sm" type="none"/>
          </a:ln>
        </p:spPr>
      </p:pic>
      <p:pic>
        <p:nvPicPr>
          <p:cNvPr id="116" name="Google Shape;116;p18"/>
          <p:cNvPicPr preferRelativeResize="0"/>
          <p:nvPr/>
        </p:nvPicPr>
        <p:blipFill>
          <a:blip r:embed="rId4">
            <a:alphaModFix/>
          </a:blip>
          <a:stretch>
            <a:fillRect/>
          </a:stretch>
        </p:blipFill>
        <p:spPr>
          <a:xfrm>
            <a:off x="5669100" y="3567300"/>
            <a:ext cx="1455475" cy="1455475"/>
          </a:xfrm>
          <a:prstGeom prst="rect">
            <a:avLst/>
          </a:prstGeom>
          <a:noFill/>
          <a:ln>
            <a:noFill/>
          </a:ln>
        </p:spPr>
      </p:pic>
      <p:pic>
        <p:nvPicPr>
          <p:cNvPr id="117" name="Google Shape;117;p18"/>
          <p:cNvPicPr preferRelativeResize="0"/>
          <p:nvPr/>
        </p:nvPicPr>
        <p:blipFill>
          <a:blip r:embed="rId5">
            <a:alphaModFix/>
          </a:blip>
          <a:stretch>
            <a:fillRect/>
          </a:stretch>
        </p:blipFill>
        <p:spPr>
          <a:xfrm>
            <a:off x="7124569" y="4085650"/>
            <a:ext cx="420075" cy="418775"/>
          </a:xfrm>
          <a:prstGeom prst="rect">
            <a:avLst/>
          </a:prstGeom>
          <a:noFill/>
          <a:ln>
            <a:noFill/>
          </a:ln>
        </p:spPr>
      </p:pic>
      <p:pic>
        <p:nvPicPr>
          <p:cNvPr id="118" name="Google Shape;118;p18"/>
          <p:cNvPicPr preferRelativeResize="0"/>
          <p:nvPr/>
        </p:nvPicPr>
        <p:blipFill>
          <a:blip r:embed="rId6">
            <a:alphaModFix/>
          </a:blip>
          <a:stretch>
            <a:fillRect/>
          </a:stretch>
        </p:blipFill>
        <p:spPr>
          <a:xfrm>
            <a:off x="7418275" y="3567302"/>
            <a:ext cx="1455475" cy="145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una </a:t>
            </a:r>
            <a:r>
              <a:rPr lang="es">
                <a:solidFill>
                  <a:srgbClr val="FF0000"/>
                </a:solidFill>
              </a:rPr>
              <a:t>webshell</a:t>
            </a:r>
            <a:r>
              <a:rPr lang="es"/>
              <a:t>?</a:t>
            </a:r>
            <a:endParaRPr/>
          </a:p>
        </p:txBody>
      </p:sp>
      <p:pic>
        <p:nvPicPr>
          <p:cNvPr id="124" name="Google Shape;124;p19"/>
          <p:cNvPicPr preferRelativeResize="0"/>
          <p:nvPr/>
        </p:nvPicPr>
        <p:blipFill>
          <a:blip r:embed="rId3">
            <a:alphaModFix/>
          </a:blip>
          <a:stretch>
            <a:fillRect/>
          </a:stretch>
        </p:blipFill>
        <p:spPr>
          <a:xfrm>
            <a:off x="152400" y="1612775"/>
            <a:ext cx="8839202" cy="1610699"/>
          </a:xfrm>
          <a:prstGeom prst="rect">
            <a:avLst/>
          </a:prstGeom>
          <a:noFill/>
          <a:ln cap="flat" cmpd="sng" w="19050">
            <a:solidFill>
              <a:srgbClr val="000000"/>
            </a:solidFill>
            <a:prstDash val="solid"/>
            <a:round/>
            <a:headEnd len="sm" w="sm" type="none"/>
            <a:tailEnd len="sm" w="sm" type="none"/>
          </a:ln>
        </p:spPr>
      </p:pic>
      <p:sp>
        <p:nvSpPr>
          <p:cNvPr id="125" name="Google Shape;125;p19"/>
          <p:cNvSpPr txBox="1"/>
          <p:nvPr>
            <p:ph idx="4294967295" type="body"/>
          </p:nvPr>
        </p:nvSpPr>
        <p:spPr>
          <a:xfrm>
            <a:off x="3547775" y="4702700"/>
            <a:ext cx="5653200" cy="68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uFill>
                  <a:noFill/>
                </a:uFill>
                <a:hlinkClick r:id="rId4"/>
              </a:rPr>
              <a:t>https://gist.github.com/joswr1ght/22f40787de19d80d110b37fb79ac3985</a:t>
            </a:r>
            <a:endParaRPr sz="1400"/>
          </a:p>
        </p:txBody>
      </p:sp>
      <p:pic>
        <p:nvPicPr>
          <p:cNvPr id="126" name="Google Shape;126;p19"/>
          <p:cNvPicPr preferRelativeResize="0"/>
          <p:nvPr/>
        </p:nvPicPr>
        <p:blipFill>
          <a:blip r:embed="rId5">
            <a:alphaModFix/>
          </a:blip>
          <a:stretch>
            <a:fillRect/>
          </a:stretch>
        </p:blipFill>
        <p:spPr>
          <a:xfrm>
            <a:off x="3175150" y="4590749"/>
            <a:ext cx="398650" cy="418126"/>
          </a:xfrm>
          <a:prstGeom prst="rect">
            <a:avLst/>
          </a:prstGeom>
          <a:noFill/>
          <a:ln>
            <a:noFill/>
          </a:ln>
        </p:spPr>
      </p:pic>
      <p:sp>
        <p:nvSpPr>
          <p:cNvPr id="127" name="Google Shape;127;p19"/>
          <p:cNvSpPr txBox="1"/>
          <p:nvPr>
            <p:ph idx="4294967295" type="body"/>
          </p:nvPr>
        </p:nvSpPr>
        <p:spPr>
          <a:xfrm>
            <a:off x="2348475" y="3250300"/>
            <a:ext cx="403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a:solidFill>
                  <a:schemeClr val="dk1"/>
                </a:solidFill>
              </a:rPr>
              <a:t>Webshell básica en lenguaje PHP</a:t>
            </a:r>
            <a:endParaRPr b="1"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una </a:t>
            </a:r>
            <a:r>
              <a:rPr lang="es">
                <a:solidFill>
                  <a:srgbClr val="FF0000"/>
                </a:solidFill>
              </a:rPr>
              <a:t>webshell</a:t>
            </a:r>
            <a:r>
              <a:rPr lang="es"/>
              <a:t>?</a:t>
            </a:r>
            <a:endParaRPr/>
          </a:p>
        </p:txBody>
      </p:sp>
      <p:pic>
        <p:nvPicPr>
          <p:cNvPr id="133" name="Google Shape;133;p20"/>
          <p:cNvPicPr preferRelativeResize="0"/>
          <p:nvPr/>
        </p:nvPicPr>
        <p:blipFill>
          <a:blip r:embed="rId3">
            <a:alphaModFix/>
          </a:blip>
          <a:stretch>
            <a:fillRect/>
          </a:stretch>
        </p:blipFill>
        <p:spPr>
          <a:xfrm>
            <a:off x="603725" y="1216575"/>
            <a:ext cx="7886300" cy="3384800"/>
          </a:xfrm>
          <a:prstGeom prst="rect">
            <a:avLst/>
          </a:prstGeom>
          <a:noFill/>
          <a:ln cap="flat" cmpd="sng" w="19050">
            <a:solidFill>
              <a:srgbClr val="000000"/>
            </a:solidFill>
            <a:prstDash val="solid"/>
            <a:round/>
            <a:headEnd len="sm" w="sm" type="none"/>
            <a:tailEnd len="sm" w="sm" type="none"/>
          </a:ln>
        </p:spPr>
      </p:pic>
      <p:sp>
        <p:nvSpPr>
          <p:cNvPr id="134" name="Google Shape;134;p20"/>
          <p:cNvSpPr txBox="1"/>
          <p:nvPr>
            <p:ph idx="4294967295" type="body"/>
          </p:nvPr>
        </p:nvSpPr>
        <p:spPr>
          <a:xfrm>
            <a:off x="6748175" y="4702700"/>
            <a:ext cx="2379000" cy="68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uFill>
                  <a:noFill/>
                </a:uFill>
                <a:hlinkClick r:id="rId4"/>
              </a:rPr>
              <a:t>https://www.php.net/system</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517925" y="1093925"/>
            <a:ext cx="6755098" cy="3532576"/>
          </a:xfrm>
          <a:prstGeom prst="rect">
            <a:avLst/>
          </a:prstGeom>
          <a:noFill/>
          <a:ln cap="flat" cmpd="sng" w="19050">
            <a:solidFill>
              <a:srgbClr val="000000"/>
            </a:solidFill>
            <a:prstDash val="solid"/>
            <a:round/>
            <a:headEnd len="sm" w="sm" type="none"/>
            <a:tailEnd len="sm" w="sm" type="none"/>
          </a:ln>
        </p:spPr>
      </p:pic>
      <p:sp>
        <p:nvSpPr>
          <p:cNvPr id="140" name="Google Shape;140;p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tipos de webshells nos encontramos?</a:t>
            </a:r>
            <a:endParaRPr/>
          </a:p>
        </p:txBody>
      </p:sp>
      <p:pic>
        <p:nvPicPr>
          <p:cNvPr id="141" name="Google Shape;141;p21"/>
          <p:cNvPicPr preferRelativeResize="0"/>
          <p:nvPr/>
        </p:nvPicPr>
        <p:blipFill>
          <a:blip r:embed="rId4">
            <a:alphaModFix/>
          </a:blip>
          <a:stretch>
            <a:fillRect/>
          </a:stretch>
        </p:blipFill>
        <p:spPr>
          <a:xfrm>
            <a:off x="5739500" y="1337901"/>
            <a:ext cx="1682025" cy="1009223"/>
          </a:xfrm>
          <a:prstGeom prst="rect">
            <a:avLst/>
          </a:prstGeom>
          <a:noFill/>
          <a:ln>
            <a:noFill/>
          </a:ln>
        </p:spPr>
      </p:pic>
      <p:pic>
        <p:nvPicPr>
          <p:cNvPr id="142" name="Google Shape;142;p21"/>
          <p:cNvPicPr preferRelativeResize="0"/>
          <p:nvPr/>
        </p:nvPicPr>
        <p:blipFill>
          <a:blip r:embed="rId5">
            <a:alphaModFix/>
          </a:blip>
          <a:stretch>
            <a:fillRect/>
          </a:stretch>
        </p:blipFill>
        <p:spPr>
          <a:xfrm>
            <a:off x="3877800" y="3854450"/>
            <a:ext cx="4352598" cy="572700"/>
          </a:xfrm>
          <a:prstGeom prst="rect">
            <a:avLst/>
          </a:prstGeom>
          <a:noFill/>
          <a:ln cap="flat" cmpd="sng" w="19050">
            <a:solidFill>
              <a:srgbClr val="000000"/>
            </a:solidFill>
            <a:prstDash val="solid"/>
            <a:round/>
            <a:headEnd len="sm" w="sm" type="none"/>
            <a:tailEnd len="sm" w="sm" type="none"/>
          </a:ln>
        </p:spPr>
      </p:pic>
      <p:sp>
        <p:nvSpPr>
          <p:cNvPr id="143" name="Google Shape;143;p21"/>
          <p:cNvSpPr txBox="1"/>
          <p:nvPr>
            <p:ph idx="4294967295" type="body"/>
          </p:nvPr>
        </p:nvSpPr>
        <p:spPr>
          <a:xfrm>
            <a:off x="2942125" y="4778900"/>
            <a:ext cx="6947100" cy="44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300">
                <a:uFill>
                  <a:noFill/>
                </a:uFill>
                <a:hlinkClick r:id="rId6"/>
              </a:rPr>
              <a:t>https://docs.oracle.com/javase/7/docs/api/java/lang/Runtime.html#exec(java.lang.String)</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